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9" r:id="rId2"/>
    <p:sldId id="331" r:id="rId3"/>
    <p:sldId id="332" r:id="rId4"/>
    <p:sldId id="329" r:id="rId5"/>
    <p:sldId id="328" r:id="rId6"/>
    <p:sldId id="327" r:id="rId7"/>
    <p:sldId id="325" r:id="rId8"/>
    <p:sldId id="314" r:id="rId9"/>
    <p:sldId id="326" r:id="rId10"/>
    <p:sldId id="315" r:id="rId11"/>
    <p:sldId id="313" r:id="rId12"/>
    <p:sldId id="303" r:id="rId13"/>
    <p:sldId id="305" r:id="rId14"/>
    <p:sldId id="311" r:id="rId15"/>
    <p:sldId id="312" r:id="rId16"/>
    <p:sldId id="304" r:id="rId17"/>
    <p:sldId id="310" r:id="rId18"/>
    <p:sldId id="301" r:id="rId19"/>
    <p:sldId id="309" r:id="rId20"/>
    <p:sldId id="302" r:id="rId21"/>
    <p:sldId id="308" r:id="rId22"/>
    <p:sldId id="300" r:id="rId23"/>
    <p:sldId id="307" r:id="rId24"/>
    <p:sldId id="299" r:id="rId25"/>
    <p:sldId id="306" r:id="rId26"/>
    <p:sldId id="298" r:id="rId27"/>
    <p:sldId id="297" r:id="rId28"/>
    <p:sldId id="296" r:id="rId29"/>
    <p:sldId id="295" r:id="rId30"/>
    <p:sldId id="294" r:id="rId31"/>
    <p:sldId id="293" r:id="rId32"/>
    <p:sldId id="292" r:id="rId33"/>
    <p:sldId id="276" r:id="rId34"/>
    <p:sldId id="286" r:id="rId35"/>
    <p:sldId id="285" r:id="rId36"/>
    <p:sldId id="284" r:id="rId37"/>
    <p:sldId id="288" r:id="rId38"/>
    <p:sldId id="290" r:id="rId39"/>
    <p:sldId id="291" r:id="rId40"/>
    <p:sldId id="283" r:id="rId41"/>
    <p:sldId id="282" r:id="rId42"/>
    <p:sldId id="281" r:id="rId43"/>
    <p:sldId id="273" r:id="rId44"/>
    <p:sldId id="274" r:id="rId45"/>
    <p:sldId id="280" r:id="rId46"/>
    <p:sldId id="278" r:id="rId47"/>
    <p:sldId id="275" r:id="rId48"/>
    <p:sldId id="279" r:id="rId49"/>
    <p:sldId id="277" r:id="rId50"/>
    <p:sldId id="272" r:id="rId51"/>
    <p:sldId id="269" r:id="rId52"/>
    <p:sldId id="270" r:id="rId53"/>
    <p:sldId id="271" r:id="rId54"/>
    <p:sldId id="267" r:id="rId55"/>
    <p:sldId id="268" r:id="rId56"/>
    <p:sldId id="324" r:id="rId57"/>
    <p:sldId id="260" r:id="rId58"/>
    <p:sldId id="261" r:id="rId59"/>
    <p:sldId id="256" r:id="rId60"/>
    <p:sldId id="257" r:id="rId61"/>
    <p:sldId id="258" r:id="rId62"/>
    <p:sldId id="262" r:id="rId63"/>
    <p:sldId id="263" r:id="rId64"/>
    <p:sldId id="265" r:id="rId65"/>
    <p:sldId id="264" r:id="rId66"/>
    <p:sldId id="316" r:id="rId67"/>
    <p:sldId id="317" r:id="rId68"/>
    <p:sldId id="318" r:id="rId69"/>
    <p:sldId id="319" r:id="rId70"/>
    <p:sldId id="320" r:id="rId71"/>
    <p:sldId id="321" r:id="rId72"/>
    <p:sldId id="322" r:id="rId73"/>
    <p:sldId id="323" r:id="rId74"/>
    <p:sldId id="266"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60033"/>
    <a:srgbClr val="FF3399"/>
    <a:srgbClr val="6699FF"/>
    <a:srgbClr val="F69E9E"/>
    <a:srgbClr val="CC6600"/>
    <a:srgbClr val="9900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17" autoAdjust="0"/>
    <p:restoredTop sz="94635"/>
  </p:normalViewPr>
  <p:slideViewPr>
    <p:cSldViewPr snapToGrid="0">
      <p:cViewPr>
        <p:scale>
          <a:sx n="169" d="100"/>
          <a:sy n="169" d="100"/>
        </p:scale>
        <p:origin x="14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8EBF7-E37E-451A-80F7-AFA2845CD1FE}" type="datetimeFigureOut">
              <a:rPr lang="en-US" smtClean="0"/>
              <a:t>7/7/19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C246-FA32-4A68-BC2D-EA5A31DF2892}" type="slidenum">
              <a:rPr lang="en-US" smtClean="0"/>
              <a:t>‹#›</a:t>
            </a:fld>
            <a:endParaRPr lang="en-US"/>
          </a:p>
        </p:txBody>
      </p:sp>
    </p:spTree>
    <p:extLst>
      <p:ext uri="{BB962C8B-B14F-4D97-AF65-F5344CB8AC3E}">
        <p14:creationId xmlns:p14="http://schemas.microsoft.com/office/powerpoint/2010/main" val="391359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a:t>
            </a:fld>
            <a:endParaRPr lang="en-US"/>
          </a:p>
        </p:txBody>
      </p:sp>
    </p:spTree>
    <p:extLst>
      <p:ext uri="{BB962C8B-B14F-4D97-AF65-F5344CB8AC3E}">
        <p14:creationId xmlns:p14="http://schemas.microsoft.com/office/powerpoint/2010/main" val="219063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a:t>
            </a:fld>
            <a:endParaRPr lang="en-US"/>
          </a:p>
        </p:txBody>
      </p:sp>
    </p:spTree>
    <p:extLst>
      <p:ext uri="{BB962C8B-B14F-4D97-AF65-F5344CB8AC3E}">
        <p14:creationId xmlns:p14="http://schemas.microsoft.com/office/powerpoint/2010/main" val="299346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8</a:t>
            </a:fld>
            <a:endParaRPr lang="en-US"/>
          </a:p>
        </p:txBody>
      </p:sp>
    </p:spTree>
    <p:extLst>
      <p:ext uri="{BB962C8B-B14F-4D97-AF65-F5344CB8AC3E}">
        <p14:creationId xmlns:p14="http://schemas.microsoft.com/office/powerpoint/2010/main" val="55723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30</a:t>
            </a:fld>
            <a:endParaRPr lang="en-US"/>
          </a:p>
        </p:txBody>
      </p:sp>
    </p:spTree>
    <p:extLst>
      <p:ext uri="{BB962C8B-B14F-4D97-AF65-F5344CB8AC3E}">
        <p14:creationId xmlns:p14="http://schemas.microsoft.com/office/powerpoint/2010/main" val="166728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36</a:t>
            </a:fld>
            <a:endParaRPr lang="en-US"/>
          </a:p>
        </p:txBody>
      </p:sp>
    </p:spTree>
    <p:extLst>
      <p:ext uri="{BB962C8B-B14F-4D97-AF65-F5344CB8AC3E}">
        <p14:creationId xmlns:p14="http://schemas.microsoft.com/office/powerpoint/2010/main" val="372158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44</a:t>
            </a:fld>
            <a:endParaRPr lang="en-US"/>
          </a:p>
        </p:txBody>
      </p:sp>
    </p:spTree>
    <p:extLst>
      <p:ext uri="{BB962C8B-B14F-4D97-AF65-F5344CB8AC3E}">
        <p14:creationId xmlns:p14="http://schemas.microsoft.com/office/powerpoint/2010/main" val="1325890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47</a:t>
            </a:fld>
            <a:endParaRPr lang="en-US"/>
          </a:p>
        </p:txBody>
      </p:sp>
    </p:spTree>
    <p:extLst>
      <p:ext uri="{BB962C8B-B14F-4D97-AF65-F5344CB8AC3E}">
        <p14:creationId xmlns:p14="http://schemas.microsoft.com/office/powerpoint/2010/main" val="39266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0C246-FA32-4A68-BC2D-EA5A31DF2892}" type="slidenum">
              <a:rPr lang="en-US" smtClean="0"/>
              <a:t>49</a:t>
            </a:fld>
            <a:endParaRPr lang="en-US"/>
          </a:p>
        </p:txBody>
      </p:sp>
    </p:spTree>
    <p:extLst>
      <p:ext uri="{BB962C8B-B14F-4D97-AF65-F5344CB8AC3E}">
        <p14:creationId xmlns:p14="http://schemas.microsoft.com/office/powerpoint/2010/main" val="60331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A636-A572-4A08-B827-9D8AF18221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82943-645D-48DA-8E1B-6577FFA1C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1138CD-C86F-4EAB-A934-FE89FA4AF5BE}"/>
              </a:ext>
            </a:extLst>
          </p:cNvPr>
          <p:cNvSpPr>
            <a:spLocks noGrp="1"/>
          </p:cNvSpPr>
          <p:nvPr>
            <p:ph type="dt" sz="half" idx="10"/>
          </p:nvPr>
        </p:nvSpPr>
        <p:spPr/>
        <p:txBody>
          <a:bodyPr/>
          <a:lstStyle/>
          <a:p>
            <a:fld id="{ACE35D2E-2B05-4733-9312-EE9E9D5A91AC}" type="datetimeFigureOut">
              <a:rPr lang="en-US" smtClean="0"/>
              <a:t>7/7/19</a:t>
            </a:fld>
            <a:endParaRPr lang="en-US"/>
          </a:p>
        </p:txBody>
      </p:sp>
      <p:sp>
        <p:nvSpPr>
          <p:cNvPr id="5" name="Footer Placeholder 4">
            <a:extLst>
              <a:ext uri="{FF2B5EF4-FFF2-40B4-BE49-F238E27FC236}">
                <a16:creationId xmlns:a16="http://schemas.microsoft.com/office/drawing/2014/main" id="{91612E58-002A-4E7F-8CB6-05DBB5EED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98B3-D9C8-4ABF-8197-88FB174873E5}"/>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6286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3C18-9A4C-4B3A-BCC5-715B128F0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151B1-8DA3-4011-B15D-B45B359BEC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66B34-9944-497C-A1FF-CE74828AAB6B}"/>
              </a:ext>
            </a:extLst>
          </p:cNvPr>
          <p:cNvSpPr>
            <a:spLocks noGrp="1"/>
          </p:cNvSpPr>
          <p:nvPr>
            <p:ph type="dt" sz="half" idx="10"/>
          </p:nvPr>
        </p:nvSpPr>
        <p:spPr/>
        <p:txBody>
          <a:bodyPr/>
          <a:lstStyle/>
          <a:p>
            <a:fld id="{ACE35D2E-2B05-4733-9312-EE9E9D5A91AC}" type="datetimeFigureOut">
              <a:rPr lang="en-US" smtClean="0"/>
              <a:t>7/7/19</a:t>
            </a:fld>
            <a:endParaRPr lang="en-US"/>
          </a:p>
        </p:txBody>
      </p:sp>
      <p:sp>
        <p:nvSpPr>
          <p:cNvPr id="5" name="Footer Placeholder 4">
            <a:extLst>
              <a:ext uri="{FF2B5EF4-FFF2-40B4-BE49-F238E27FC236}">
                <a16:creationId xmlns:a16="http://schemas.microsoft.com/office/drawing/2014/main" id="{EB45E228-3CA5-426D-97F6-757F1EE0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2BA3F-CFCD-4828-96BB-4CE2BFA8E18C}"/>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4255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47E01-D6F3-4E65-90D3-37CAA2CFB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DD8AA-2DEF-4516-BFEE-6FBB70710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21251-CFF8-4713-815F-930A14356190}"/>
              </a:ext>
            </a:extLst>
          </p:cNvPr>
          <p:cNvSpPr>
            <a:spLocks noGrp="1"/>
          </p:cNvSpPr>
          <p:nvPr>
            <p:ph type="dt" sz="half" idx="10"/>
          </p:nvPr>
        </p:nvSpPr>
        <p:spPr/>
        <p:txBody>
          <a:bodyPr/>
          <a:lstStyle/>
          <a:p>
            <a:fld id="{ACE35D2E-2B05-4733-9312-EE9E9D5A91AC}" type="datetimeFigureOut">
              <a:rPr lang="en-US" smtClean="0"/>
              <a:t>7/7/19</a:t>
            </a:fld>
            <a:endParaRPr lang="en-US"/>
          </a:p>
        </p:txBody>
      </p:sp>
      <p:sp>
        <p:nvSpPr>
          <p:cNvPr id="5" name="Footer Placeholder 4">
            <a:extLst>
              <a:ext uri="{FF2B5EF4-FFF2-40B4-BE49-F238E27FC236}">
                <a16:creationId xmlns:a16="http://schemas.microsoft.com/office/drawing/2014/main" id="{FBA73885-9B2A-45D0-B441-95268CE57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5EE56-3A9B-4D93-B2BA-B4915CFA877D}"/>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950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CA38-AF11-4998-936F-FBE0FD14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CEB25-C76F-4852-8904-821BE6D64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8B4B3-3D99-4282-9767-A06ED1B3E1FD}"/>
              </a:ext>
            </a:extLst>
          </p:cNvPr>
          <p:cNvSpPr>
            <a:spLocks noGrp="1"/>
          </p:cNvSpPr>
          <p:nvPr>
            <p:ph type="dt" sz="half" idx="10"/>
          </p:nvPr>
        </p:nvSpPr>
        <p:spPr/>
        <p:txBody>
          <a:bodyPr/>
          <a:lstStyle/>
          <a:p>
            <a:fld id="{ACE35D2E-2B05-4733-9312-EE9E9D5A91AC}" type="datetimeFigureOut">
              <a:rPr lang="en-US" smtClean="0"/>
              <a:t>7/7/19</a:t>
            </a:fld>
            <a:endParaRPr lang="en-US"/>
          </a:p>
        </p:txBody>
      </p:sp>
      <p:sp>
        <p:nvSpPr>
          <p:cNvPr id="5" name="Footer Placeholder 4">
            <a:extLst>
              <a:ext uri="{FF2B5EF4-FFF2-40B4-BE49-F238E27FC236}">
                <a16:creationId xmlns:a16="http://schemas.microsoft.com/office/drawing/2014/main" id="{2F373691-EE4F-4EF8-9829-094EAB63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1E02-7894-4C69-8049-FC81FEB9BECB}"/>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93204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2B5F-0351-46A0-8746-4DAE1D4FA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13201-2BCA-49B5-8FC5-562A4485B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059716-DE13-4F10-8CD0-CA5DED4028B1}"/>
              </a:ext>
            </a:extLst>
          </p:cNvPr>
          <p:cNvSpPr>
            <a:spLocks noGrp="1"/>
          </p:cNvSpPr>
          <p:nvPr>
            <p:ph type="dt" sz="half" idx="10"/>
          </p:nvPr>
        </p:nvSpPr>
        <p:spPr/>
        <p:txBody>
          <a:bodyPr/>
          <a:lstStyle/>
          <a:p>
            <a:fld id="{ACE35D2E-2B05-4733-9312-EE9E9D5A91AC}" type="datetimeFigureOut">
              <a:rPr lang="en-US" smtClean="0"/>
              <a:t>7/7/19</a:t>
            </a:fld>
            <a:endParaRPr lang="en-US"/>
          </a:p>
        </p:txBody>
      </p:sp>
      <p:sp>
        <p:nvSpPr>
          <p:cNvPr id="5" name="Footer Placeholder 4">
            <a:extLst>
              <a:ext uri="{FF2B5EF4-FFF2-40B4-BE49-F238E27FC236}">
                <a16:creationId xmlns:a16="http://schemas.microsoft.com/office/drawing/2014/main" id="{44F55CF7-41F1-42DA-A41E-C2F81EC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9A833-BA33-4AC7-B79B-C4457A2C8756}"/>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80723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E3D2-E0A7-4292-9F43-30AD4F4D5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B153-C67E-4B71-90AE-8A85894028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C61E9-587D-436A-8F69-80C454084B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9274C7-9DA8-45B8-8BC3-BB57800B0948}"/>
              </a:ext>
            </a:extLst>
          </p:cNvPr>
          <p:cNvSpPr>
            <a:spLocks noGrp="1"/>
          </p:cNvSpPr>
          <p:nvPr>
            <p:ph type="dt" sz="half" idx="10"/>
          </p:nvPr>
        </p:nvSpPr>
        <p:spPr/>
        <p:txBody>
          <a:bodyPr/>
          <a:lstStyle/>
          <a:p>
            <a:fld id="{ACE35D2E-2B05-4733-9312-EE9E9D5A91AC}" type="datetimeFigureOut">
              <a:rPr lang="en-US" smtClean="0"/>
              <a:t>7/7/19</a:t>
            </a:fld>
            <a:endParaRPr lang="en-US"/>
          </a:p>
        </p:txBody>
      </p:sp>
      <p:sp>
        <p:nvSpPr>
          <p:cNvPr id="6" name="Footer Placeholder 5">
            <a:extLst>
              <a:ext uri="{FF2B5EF4-FFF2-40B4-BE49-F238E27FC236}">
                <a16:creationId xmlns:a16="http://schemas.microsoft.com/office/drawing/2014/main" id="{3BF637FD-7999-416E-A72D-356BAAC66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36DBD-805D-4A63-962F-81070B6572F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61153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C48F-45A8-4A36-87EF-2E7858CB2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EB10B-9DAE-46EA-9330-ADA1FD449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8D0536-7564-4638-9E4D-B65E2F3B43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98F2A-018B-41BB-863C-7831C62D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A97927-EB10-4B81-BFE5-3AB53A8E24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3FCF7-EFAA-4F47-913E-0BED38CE985E}"/>
              </a:ext>
            </a:extLst>
          </p:cNvPr>
          <p:cNvSpPr>
            <a:spLocks noGrp="1"/>
          </p:cNvSpPr>
          <p:nvPr>
            <p:ph type="dt" sz="half" idx="10"/>
          </p:nvPr>
        </p:nvSpPr>
        <p:spPr/>
        <p:txBody>
          <a:bodyPr/>
          <a:lstStyle/>
          <a:p>
            <a:fld id="{ACE35D2E-2B05-4733-9312-EE9E9D5A91AC}" type="datetimeFigureOut">
              <a:rPr lang="en-US" smtClean="0"/>
              <a:t>7/7/19</a:t>
            </a:fld>
            <a:endParaRPr lang="en-US"/>
          </a:p>
        </p:txBody>
      </p:sp>
      <p:sp>
        <p:nvSpPr>
          <p:cNvPr id="8" name="Footer Placeholder 7">
            <a:extLst>
              <a:ext uri="{FF2B5EF4-FFF2-40B4-BE49-F238E27FC236}">
                <a16:creationId xmlns:a16="http://schemas.microsoft.com/office/drawing/2014/main" id="{A82C8BBC-02F8-4FBE-A151-6B22B63D1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91878-7E61-494E-A6DC-AB9A66D165D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08123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E938-B59A-432A-9B62-E1E0844C2D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4D4B8-E816-419A-B8B8-B5BFE9D765DA}"/>
              </a:ext>
            </a:extLst>
          </p:cNvPr>
          <p:cNvSpPr>
            <a:spLocks noGrp="1"/>
          </p:cNvSpPr>
          <p:nvPr>
            <p:ph type="dt" sz="half" idx="10"/>
          </p:nvPr>
        </p:nvSpPr>
        <p:spPr/>
        <p:txBody>
          <a:bodyPr/>
          <a:lstStyle/>
          <a:p>
            <a:fld id="{ACE35D2E-2B05-4733-9312-EE9E9D5A91AC}" type="datetimeFigureOut">
              <a:rPr lang="en-US" smtClean="0"/>
              <a:t>7/7/19</a:t>
            </a:fld>
            <a:endParaRPr lang="en-US"/>
          </a:p>
        </p:txBody>
      </p:sp>
      <p:sp>
        <p:nvSpPr>
          <p:cNvPr id="4" name="Footer Placeholder 3">
            <a:extLst>
              <a:ext uri="{FF2B5EF4-FFF2-40B4-BE49-F238E27FC236}">
                <a16:creationId xmlns:a16="http://schemas.microsoft.com/office/drawing/2014/main" id="{1B39FD45-6D4F-4B21-9604-C0DB97D54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010E-6377-4332-A64E-360FF1B96108}"/>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36828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F13DB-A3F4-4E10-93BE-77AD1DC683FC}"/>
              </a:ext>
            </a:extLst>
          </p:cNvPr>
          <p:cNvSpPr>
            <a:spLocks noGrp="1"/>
          </p:cNvSpPr>
          <p:nvPr>
            <p:ph type="dt" sz="half" idx="10"/>
          </p:nvPr>
        </p:nvSpPr>
        <p:spPr/>
        <p:txBody>
          <a:bodyPr/>
          <a:lstStyle/>
          <a:p>
            <a:fld id="{ACE35D2E-2B05-4733-9312-EE9E9D5A91AC}" type="datetimeFigureOut">
              <a:rPr lang="en-US" smtClean="0"/>
              <a:t>7/7/19</a:t>
            </a:fld>
            <a:endParaRPr lang="en-US"/>
          </a:p>
        </p:txBody>
      </p:sp>
      <p:sp>
        <p:nvSpPr>
          <p:cNvPr id="3" name="Footer Placeholder 2">
            <a:extLst>
              <a:ext uri="{FF2B5EF4-FFF2-40B4-BE49-F238E27FC236}">
                <a16:creationId xmlns:a16="http://schemas.microsoft.com/office/drawing/2014/main" id="{A39FEB16-F8DE-4659-ACC5-F5137BD1D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A38B6-B80D-4B3F-B7DB-8F90FDEA627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11925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92D7-F534-4EC4-AC2D-6901C9DE3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8B2A41-AA3B-4733-BE6F-F1443522F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B1DBC-2591-4054-A4F3-ECA32DAD8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4585E-607C-48F4-A4CC-96FE4962854F}"/>
              </a:ext>
            </a:extLst>
          </p:cNvPr>
          <p:cNvSpPr>
            <a:spLocks noGrp="1"/>
          </p:cNvSpPr>
          <p:nvPr>
            <p:ph type="dt" sz="half" idx="10"/>
          </p:nvPr>
        </p:nvSpPr>
        <p:spPr/>
        <p:txBody>
          <a:bodyPr/>
          <a:lstStyle/>
          <a:p>
            <a:fld id="{ACE35D2E-2B05-4733-9312-EE9E9D5A91AC}" type="datetimeFigureOut">
              <a:rPr lang="en-US" smtClean="0"/>
              <a:t>7/7/19</a:t>
            </a:fld>
            <a:endParaRPr lang="en-US"/>
          </a:p>
        </p:txBody>
      </p:sp>
      <p:sp>
        <p:nvSpPr>
          <p:cNvPr id="6" name="Footer Placeholder 5">
            <a:extLst>
              <a:ext uri="{FF2B5EF4-FFF2-40B4-BE49-F238E27FC236}">
                <a16:creationId xmlns:a16="http://schemas.microsoft.com/office/drawing/2014/main" id="{C122F3C4-F065-4CF3-8528-D40A14252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79667-53DF-47DB-8CB4-C9D85C8E2497}"/>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93223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8329-966E-4B6F-B0D2-3D7D253D6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F5D33-3615-4A2F-B516-224298E5C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72035-D844-488C-B797-DF9317AC6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1A863-2877-4D6C-98EF-23A7294A7E9B}"/>
              </a:ext>
            </a:extLst>
          </p:cNvPr>
          <p:cNvSpPr>
            <a:spLocks noGrp="1"/>
          </p:cNvSpPr>
          <p:nvPr>
            <p:ph type="dt" sz="half" idx="10"/>
          </p:nvPr>
        </p:nvSpPr>
        <p:spPr/>
        <p:txBody>
          <a:bodyPr/>
          <a:lstStyle/>
          <a:p>
            <a:fld id="{ACE35D2E-2B05-4733-9312-EE9E9D5A91AC}" type="datetimeFigureOut">
              <a:rPr lang="en-US" smtClean="0"/>
              <a:t>7/7/19</a:t>
            </a:fld>
            <a:endParaRPr lang="en-US"/>
          </a:p>
        </p:txBody>
      </p:sp>
      <p:sp>
        <p:nvSpPr>
          <p:cNvPr id="6" name="Footer Placeholder 5">
            <a:extLst>
              <a:ext uri="{FF2B5EF4-FFF2-40B4-BE49-F238E27FC236}">
                <a16:creationId xmlns:a16="http://schemas.microsoft.com/office/drawing/2014/main" id="{BB28185A-72E3-4A44-8EDC-3ECBA05A6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D8B3C-1EA2-4A4E-8DF7-A1F444B27D62}"/>
              </a:ext>
            </a:extLst>
          </p:cNvPr>
          <p:cNvSpPr>
            <a:spLocks noGrp="1"/>
          </p:cNvSpPr>
          <p:nvPr>
            <p:ph type="sldNum" sz="quarter" idx="12"/>
          </p:nvPr>
        </p:nvSpPr>
        <p:spPr/>
        <p:txBody>
          <a:bodyPr/>
          <a:lstStyle/>
          <a:p>
            <a:fld id="{7822B560-61B9-4E7E-ABD0-33D82E1BAE70}" type="slidenum">
              <a:rPr lang="en-US" smtClean="0"/>
              <a:t>‹#›</a:t>
            </a:fld>
            <a:endParaRPr lang="en-US"/>
          </a:p>
        </p:txBody>
      </p:sp>
    </p:spTree>
    <p:extLst>
      <p:ext uri="{BB962C8B-B14F-4D97-AF65-F5344CB8AC3E}">
        <p14:creationId xmlns:p14="http://schemas.microsoft.com/office/powerpoint/2010/main" val="204647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5660-7386-49A8-92B4-95E3C024F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A51E1-1B2D-46D9-A33B-CBFCD331E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8A8-BC52-4029-A7DF-D7A2B29A57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35D2E-2B05-4733-9312-EE9E9D5A91AC}" type="datetimeFigureOut">
              <a:rPr lang="en-US" smtClean="0"/>
              <a:t>7/7/19</a:t>
            </a:fld>
            <a:endParaRPr lang="en-US"/>
          </a:p>
        </p:txBody>
      </p:sp>
      <p:sp>
        <p:nvSpPr>
          <p:cNvPr id="5" name="Footer Placeholder 4">
            <a:extLst>
              <a:ext uri="{FF2B5EF4-FFF2-40B4-BE49-F238E27FC236}">
                <a16:creationId xmlns:a16="http://schemas.microsoft.com/office/drawing/2014/main" id="{7B52CD4F-E480-44D6-B1B9-C21D353C0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FC1801-A1AA-4761-9784-38253DFEA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B560-61B9-4E7E-ABD0-33D82E1BAE70}" type="slidenum">
              <a:rPr lang="en-US" smtClean="0"/>
              <a:t>‹#›</a:t>
            </a:fld>
            <a:endParaRPr lang="en-US"/>
          </a:p>
        </p:txBody>
      </p:sp>
    </p:spTree>
    <p:extLst>
      <p:ext uri="{BB962C8B-B14F-4D97-AF65-F5344CB8AC3E}">
        <p14:creationId xmlns:p14="http://schemas.microsoft.com/office/powerpoint/2010/main" val="216502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0.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6.tiff"/><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0.png"/><Relationship Id="rId9" Type="http://schemas.openxmlformats.org/officeDocument/2006/relationships/image" Target="../media/image90.png"/><Relationship Id="rId14" Type="http://schemas.openxmlformats.org/officeDocument/2006/relationships/image" Target="../media/image95.png"/></Relationships>
</file>

<file path=ppt/slides/_rels/slide1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2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02.png"/><Relationship Id="rId7" Type="http://schemas.openxmlformats.org/officeDocument/2006/relationships/image" Target="../media/image24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33.png"/><Relationship Id="rId11" Type="http://schemas.openxmlformats.org/officeDocument/2006/relationships/image" Target="../media/image283.png"/><Relationship Id="rId5" Type="http://schemas.openxmlformats.org/officeDocument/2006/relationships/image" Target="../media/image224.png"/><Relationship Id="rId10" Type="http://schemas.openxmlformats.org/officeDocument/2006/relationships/image" Target="../media/image273.png"/><Relationship Id="rId4" Type="http://schemas.openxmlformats.org/officeDocument/2006/relationships/image" Target="../media/image214.png"/><Relationship Id="rId9" Type="http://schemas.openxmlformats.org/officeDocument/2006/relationships/image" Target="../media/image263.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23.png"/></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7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52.png"/><Relationship Id="rId4" Type="http://schemas.openxmlformats.org/officeDocument/2006/relationships/image" Target="../media/image241.png"/></Relationships>
</file>

<file path=ppt/slides/_rels/slide41.xml.rels><?xml version="1.0" encoding="UTF-8" standalone="yes"?>
<Relationships xmlns="http://schemas.openxmlformats.org/package/2006/relationships"><Relationship Id="rId8" Type="http://schemas.openxmlformats.org/officeDocument/2006/relationships/image" Target="../media/image332.png"/><Relationship Id="rId7" Type="http://schemas.openxmlformats.org/officeDocument/2006/relationships/image" Target="../media/image128.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02.png"/><Relationship Id="rId4" Type="http://schemas.openxmlformats.org/officeDocument/2006/relationships/image" Target="../media/image292.png"/><Relationship Id="rId9" Type="http://schemas.openxmlformats.org/officeDocument/2006/relationships/image" Target="../media/image1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2.png"/></Relationships>
</file>

<file path=ppt/slides/_rels/slide4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3" Type="http://schemas.openxmlformats.org/officeDocument/2006/relationships/image" Target="../media/image261.png"/><Relationship Id="rId7"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0" Type="http://schemas.openxmlformats.org/officeDocument/2006/relationships/image" Target="../media/image321.png"/><Relationship Id="rId4" Type="http://schemas.openxmlformats.org/officeDocument/2006/relationships/image" Target="../media/image111.png"/><Relationship Id="rId9" Type="http://schemas.openxmlformats.org/officeDocument/2006/relationships/image" Target="../media/image311.png"/></Relationships>
</file>

<file path=ppt/slides/_rels/slide48.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401.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49.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61.png"/><Relationship Id="rId7" Type="http://schemas.openxmlformats.org/officeDocument/2006/relationships/image" Target="../media/image1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12.png"/><Relationship Id="rId10" Type="http://schemas.openxmlformats.org/officeDocument/2006/relationships/image" Target="../media/image461.png"/><Relationship Id="rId4" Type="http://schemas.openxmlformats.org/officeDocument/2006/relationships/image" Target="../media/image111.png"/><Relationship Id="rId9" Type="http://schemas.openxmlformats.org/officeDocument/2006/relationships/image" Target="../media/image451.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0.png"/><Relationship Id="rId1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11.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image" Target="../media/image1.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30.png"/><Relationship Id="rId14" Type="http://schemas.openxmlformats.org/officeDocument/2006/relationships/image" Target="../media/image280.png"/></Relationships>
</file>

<file path=ppt/slides/_rels/slide58.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png"/><Relationship Id="rId7" Type="http://schemas.openxmlformats.org/officeDocument/2006/relationships/image" Target="../media/image240.png"/><Relationship Id="rId12" Type="http://schemas.openxmlformats.org/officeDocument/2006/relationships/image" Target="../media/image380.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0.png"/><Relationship Id="rId15" Type="http://schemas.openxmlformats.org/officeDocument/2006/relationships/image" Target="../media/image3.png"/><Relationship Id="rId10" Type="http://schemas.openxmlformats.org/officeDocument/2006/relationships/image" Target="../media/image360.png"/><Relationship Id="rId4" Type="http://schemas.openxmlformats.org/officeDocument/2006/relationships/image" Target="../media/image5.png"/><Relationship Id="rId9" Type="http://schemas.openxmlformats.org/officeDocument/2006/relationships/image" Target="../media/image350.png"/><Relationship Id="rId14" Type="http://schemas.openxmlformats.org/officeDocument/2006/relationships/image" Target="../media/image400.png"/></Relationships>
</file>

<file path=ppt/slides/_rels/slide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0.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29.png"/><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61.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svg"/><Relationship Id="rId21" Type="http://schemas.openxmlformats.org/officeDocument/2006/relationships/image" Target="../media/image47.sv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image" Target="../media/image73.svg"/><Relationship Id="rId50" Type="http://schemas.openxmlformats.org/officeDocument/2006/relationships/image" Target="../media/image76.png"/><Relationship Id="rId55" Type="http://schemas.openxmlformats.org/officeDocument/2006/relationships/image" Target="../media/image81.svg"/><Relationship Id="rId7" Type="http://schemas.openxmlformats.org/officeDocument/2006/relationships/image" Target="../media/image33.svg"/><Relationship Id="rId2" Type="http://schemas.openxmlformats.org/officeDocument/2006/relationships/image" Target="../media/image24.png"/><Relationship Id="rId16" Type="http://schemas.openxmlformats.org/officeDocument/2006/relationships/image" Target="../media/image42.png"/><Relationship Id="rId29" Type="http://schemas.openxmlformats.org/officeDocument/2006/relationships/image" Target="../media/image55.svg"/><Relationship Id="rId11" Type="http://schemas.openxmlformats.org/officeDocument/2006/relationships/image" Target="../media/image37.sv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svg"/><Relationship Id="rId40" Type="http://schemas.openxmlformats.org/officeDocument/2006/relationships/image" Target="../media/image66.png"/><Relationship Id="rId45" Type="http://schemas.openxmlformats.org/officeDocument/2006/relationships/image" Target="../media/image71.svg"/><Relationship Id="rId53" Type="http://schemas.openxmlformats.org/officeDocument/2006/relationships/image" Target="../media/image79.svg"/><Relationship Id="rId5" Type="http://schemas.openxmlformats.org/officeDocument/2006/relationships/image" Target="../media/image31.svg"/><Relationship Id="rId10" Type="http://schemas.openxmlformats.org/officeDocument/2006/relationships/image" Target="../media/image36.png"/><Relationship Id="rId19" Type="http://schemas.openxmlformats.org/officeDocument/2006/relationships/image" Target="../media/image45.svg"/><Relationship Id="rId31" Type="http://schemas.openxmlformats.org/officeDocument/2006/relationships/image" Target="../media/image57.svg"/><Relationship Id="rId44" Type="http://schemas.openxmlformats.org/officeDocument/2006/relationships/image" Target="../media/image70.png"/><Relationship Id="rId52" Type="http://schemas.openxmlformats.org/officeDocument/2006/relationships/image" Target="../media/image78.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 Id="rId35" Type="http://schemas.openxmlformats.org/officeDocument/2006/relationships/image" Target="../media/image61.svg"/><Relationship Id="rId43" Type="http://schemas.openxmlformats.org/officeDocument/2006/relationships/image" Target="../media/image69.svg"/><Relationship Id="rId48" Type="http://schemas.openxmlformats.org/officeDocument/2006/relationships/image" Target="../media/image74.png"/><Relationship Id="rId8" Type="http://schemas.openxmlformats.org/officeDocument/2006/relationships/image" Target="../media/image34.png"/><Relationship Id="rId51" Type="http://schemas.openxmlformats.org/officeDocument/2006/relationships/image" Target="../media/image77.svg"/><Relationship Id="rId3" Type="http://schemas.openxmlformats.org/officeDocument/2006/relationships/image" Target="../media/image25.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33" Type="http://schemas.openxmlformats.org/officeDocument/2006/relationships/image" Target="../media/image59.svg"/><Relationship Id="rId38" Type="http://schemas.openxmlformats.org/officeDocument/2006/relationships/image" Target="../media/image64.png"/><Relationship Id="rId46" Type="http://schemas.openxmlformats.org/officeDocument/2006/relationships/image" Target="../media/image72.png"/><Relationship Id="rId20" Type="http://schemas.openxmlformats.org/officeDocument/2006/relationships/image" Target="../media/image46.png"/><Relationship Id="rId41" Type="http://schemas.openxmlformats.org/officeDocument/2006/relationships/image" Target="../media/image67.svg"/><Relationship Id="rId54"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32.png"/><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svg"/></Relationships>
</file>

<file path=ppt/slides/_rels/slide7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tiff"/><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27622" y="1809817"/>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13DF92F-312F-4B68-965A-6B296645E550}"/>
              </a:ext>
            </a:extLst>
          </p:cNvPr>
          <p:cNvGrpSpPr/>
          <p:nvPr/>
        </p:nvGrpSpPr>
        <p:grpSpPr>
          <a:xfrm>
            <a:off x="8295825" y="1861544"/>
            <a:ext cx="1985299" cy="1048909"/>
            <a:chOff x="8295825" y="1861544"/>
            <a:chExt cx="1985299" cy="1048909"/>
          </a:xfrm>
        </p:grpSpPr>
        <p:sp>
          <p:nvSpPr>
            <p:cNvPr id="35" name="Rectangle 34">
              <a:extLst>
                <a:ext uri="{FF2B5EF4-FFF2-40B4-BE49-F238E27FC236}">
                  <a16:creationId xmlns:a16="http://schemas.microsoft.com/office/drawing/2014/main" id="{3CBB95D3-E7EE-42EC-ACDF-A70B8BFDADAA}"/>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51EB8A2-7D9C-4CB3-AAD9-0333DBE6F12A}"/>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69028B4-9550-45BD-9D84-89A54C2A6FD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37" name="Rectangle 36">
                  <a:extLst>
                    <a:ext uri="{FF2B5EF4-FFF2-40B4-BE49-F238E27FC236}">
                      <a16:creationId xmlns:a16="http://schemas.microsoft.com/office/drawing/2014/main" id="{369028B4-9550-45BD-9D84-89A54C2A6FD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5"/>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504CD45-8C67-4CE5-9198-EEB30263AB38}"/>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39" name="Rectangle 38">
                  <a:extLst>
                    <a:ext uri="{FF2B5EF4-FFF2-40B4-BE49-F238E27FC236}">
                      <a16:creationId xmlns:a16="http://schemas.microsoft.com/office/drawing/2014/main" id="{3504CD45-8C67-4CE5-9198-EEB30263AB38}"/>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6"/>
                  <a:stretch>
                    <a:fillRect l="-3540" t="-3774" r="-2655" b="-2075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64D8997-5291-4C2E-8B78-3D87B06FF465}"/>
                </a:ext>
              </a:extLst>
            </p:cNvPr>
            <p:cNvCxnSpPr>
              <a:cxnSpLocks/>
              <a:endCxn id="36"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C02A87-91F4-4A23-ACD1-92E60C90608C}"/>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43" name="TextBox 42">
                  <a:extLst>
                    <a:ext uri="{FF2B5EF4-FFF2-40B4-BE49-F238E27FC236}">
                      <a16:creationId xmlns:a16="http://schemas.microsoft.com/office/drawing/2014/main" id="{E8C02A87-91F4-4A23-ACD1-92E60C90608C}"/>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7"/>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103826F5-8EE4-4E81-B270-5FFE401F0A1B}"/>
              </a:ext>
            </a:extLst>
          </p:cNvPr>
          <p:cNvGrpSpPr/>
          <p:nvPr/>
        </p:nvGrpSpPr>
        <p:grpSpPr>
          <a:xfrm>
            <a:off x="7869223" y="3361241"/>
            <a:ext cx="1985299" cy="1048909"/>
            <a:chOff x="8295825" y="1861544"/>
            <a:chExt cx="1985299" cy="1048909"/>
          </a:xfrm>
        </p:grpSpPr>
        <p:sp>
          <p:nvSpPr>
            <p:cNvPr id="46" name="Rectangle 45">
              <a:extLst>
                <a:ext uri="{FF2B5EF4-FFF2-40B4-BE49-F238E27FC236}">
                  <a16:creationId xmlns:a16="http://schemas.microsoft.com/office/drawing/2014/main" id="{E2D3D15B-6CF2-4BD4-979A-3D70664C8555}"/>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8"/>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9"/>
                  <a:stretch>
                    <a:fillRect l="-3540" t="-3774" r="-2655" b="-20755"/>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a:endCxn id="47"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885653" y="1861544"/>
                  <a:ext cx="620369" cy="323165"/>
                </a:xfrm>
                <a:prstGeom prst="rect">
                  <a:avLst/>
                </a:prstGeom>
                <a:noFill/>
              </p:spPr>
              <p:txBody>
                <a:bodyPr wrap="square" rtlCol="0">
                  <a:spAutoFit/>
                </a:bodyPr>
                <a:lstStyle/>
                <a:p>
                  <a:r>
                    <a:rPr lang="en-US" sz="1500" b="1" dirty="0">
                      <a:solidFill>
                        <a:srgbClr val="FF0000"/>
                      </a:solidFill>
                    </a:rPr>
                    <a:t>1</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885653" y="1861544"/>
                  <a:ext cx="620369" cy="323165"/>
                </a:xfrm>
                <a:prstGeom prst="rect">
                  <a:avLst/>
                </a:prstGeom>
                <a:blipFill>
                  <a:blip r:embed="rId10"/>
                  <a:stretch>
                    <a:fillRect l="-3960" t="-3774" b="-20755"/>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3CF17480-794B-485D-8067-CAFFC41B32B4}"/>
              </a:ext>
            </a:extLst>
          </p:cNvPr>
          <p:cNvGrpSpPr/>
          <p:nvPr/>
        </p:nvGrpSpPr>
        <p:grpSpPr>
          <a:xfrm>
            <a:off x="9783872" y="3991548"/>
            <a:ext cx="1985299" cy="1048909"/>
            <a:chOff x="8295825" y="1861544"/>
            <a:chExt cx="1985299" cy="1048909"/>
          </a:xfrm>
        </p:grpSpPr>
        <p:sp>
          <p:nvSpPr>
            <p:cNvPr id="60" name="Rectangle 59">
              <a:extLst>
                <a:ext uri="{FF2B5EF4-FFF2-40B4-BE49-F238E27FC236}">
                  <a16:creationId xmlns:a16="http://schemas.microsoft.com/office/drawing/2014/main" id="{74ED20AF-ED6D-4D4E-9149-4DA70EDD0208}"/>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E71EA29-A4E3-463B-9CF6-374C7B3EF5E5}"/>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6F266F2-DDB1-4E67-B6E3-EDB319959A33}"/>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2" name="Rectangle 61">
                  <a:extLst>
                    <a:ext uri="{FF2B5EF4-FFF2-40B4-BE49-F238E27FC236}">
                      <a16:creationId xmlns:a16="http://schemas.microsoft.com/office/drawing/2014/main" id="{86F266F2-DDB1-4E67-B6E3-EDB319959A33}"/>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1"/>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FC70D5F-7965-4150-942F-33DEDE128C4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63" name="Rectangle 62">
                  <a:extLst>
                    <a:ext uri="{FF2B5EF4-FFF2-40B4-BE49-F238E27FC236}">
                      <a16:creationId xmlns:a16="http://schemas.microsoft.com/office/drawing/2014/main" id="{DFC70D5F-7965-4150-942F-33DEDE128C4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2"/>
                  <a:stretch>
                    <a:fillRect l="-3540" t="-3774" r="-2655" b="-18868"/>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A58F11C-AE29-4700-8981-33150BB846D3}"/>
                </a:ext>
              </a:extLst>
            </p:cNvPr>
            <p:cNvCxnSpPr>
              <a:cxnSpLocks/>
              <a:endCxn id="61"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4A8C699-05AC-492D-9B49-93C6A2D1085F}"/>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65" name="TextBox 64">
                  <a:extLst>
                    <a:ext uri="{FF2B5EF4-FFF2-40B4-BE49-F238E27FC236}">
                      <a16:creationId xmlns:a16="http://schemas.microsoft.com/office/drawing/2014/main" id="{04A8C699-05AC-492D-9B49-93C6A2D1085F}"/>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3"/>
                  <a:stretch>
                    <a:fillRect/>
                  </a:stretch>
                </a:blipFill>
              </p:spPr>
              <p:txBody>
                <a:bodyPr/>
                <a:lstStyle/>
                <a:p>
                  <a:r>
                    <a:rPr lang="en-US">
                      <a:noFill/>
                    </a:rPr>
                    <a:t> </a:t>
                  </a:r>
                </a:p>
              </p:txBody>
            </p:sp>
          </mc:Fallback>
        </mc:AlternateContent>
      </p:grpSp>
      <p:grpSp>
        <p:nvGrpSpPr>
          <p:cNvPr id="80" name="Group 79">
            <a:extLst>
              <a:ext uri="{FF2B5EF4-FFF2-40B4-BE49-F238E27FC236}">
                <a16:creationId xmlns:a16="http://schemas.microsoft.com/office/drawing/2014/main" id="{7887E777-3241-4EEA-9012-CB789F761972}"/>
              </a:ext>
            </a:extLst>
          </p:cNvPr>
          <p:cNvGrpSpPr/>
          <p:nvPr/>
        </p:nvGrpSpPr>
        <p:grpSpPr>
          <a:xfrm>
            <a:off x="10212446" y="2930766"/>
            <a:ext cx="1985299" cy="1048909"/>
            <a:chOff x="8295825" y="1861544"/>
            <a:chExt cx="1985299" cy="1048909"/>
          </a:xfrm>
        </p:grpSpPr>
        <p:sp>
          <p:nvSpPr>
            <p:cNvPr id="81" name="Rectangle 80">
              <a:extLst>
                <a:ext uri="{FF2B5EF4-FFF2-40B4-BE49-F238E27FC236}">
                  <a16:creationId xmlns:a16="http://schemas.microsoft.com/office/drawing/2014/main" id="{AD67C08E-AEF4-4A29-AAAA-1BFFA011D422}"/>
                </a:ext>
              </a:extLst>
            </p:cNvPr>
            <p:cNvSpPr/>
            <p:nvPr/>
          </p:nvSpPr>
          <p:spPr>
            <a:xfrm>
              <a:off x="8520113" y="2184711"/>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F49D6FA-AD35-48B0-B4F3-E90ED4232297}"/>
                </a:ext>
              </a:extLst>
            </p:cNvPr>
            <p:cNvSpPr/>
            <p:nvPr/>
          </p:nvSpPr>
          <p:spPr>
            <a:xfrm>
              <a:off x="9386459" y="2184710"/>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5840F37-A017-4E8C-85DE-3801F214885F}"/>
                    </a:ext>
                  </a:extLst>
                </p:cNvPr>
                <p:cNvSpPr/>
                <p:nvPr/>
              </p:nvSpPr>
              <p:spPr>
                <a:xfrm>
                  <a:off x="9068356" y="2587288"/>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𝟏</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3" name="Rectangle 82">
                  <a:extLst>
                    <a:ext uri="{FF2B5EF4-FFF2-40B4-BE49-F238E27FC236}">
                      <a16:creationId xmlns:a16="http://schemas.microsoft.com/office/drawing/2014/main" id="{85840F37-A017-4E8C-85DE-3801F214885F}"/>
                    </a:ext>
                  </a:extLst>
                </p:cNvPr>
                <p:cNvSpPr>
                  <a:spLocks noRot="1" noChangeAspect="1" noMove="1" noResize="1" noEditPoints="1" noAdjustHandles="1" noChangeArrowheads="1" noChangeShapeType="1" noTextEdit="1"/>
                </p:cNvSpPr>
                <p:nvPr/>
              </p:nvSpPr>
              <p:spPr>
                <a:xfrm>
                  <a:off x="9068356" y="2587288"/>
                  <a:ext cx="1212768" cy="323165"/>
                </a:xfrm>
                <a:prstGeom prst="rect">
                  <a:avLst/>
                </a:prstGeom>
                <a:blipFill>
                  <a:blip r:embed="rId14"/>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FD558B81-DD77-4A0A-836A-02839A2C030C}"/>
                    </a:ext>
                  </a:extLst>
                </p:cNvPr>
                <p:cNvSpPr/>
                <p:nvPr/>
              </p:nvSpPr>
              <p:spPr>
                <a:xfrm>
                  <a:off x="8295825" y="25872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FD558B81-DD77-4A0A-836A-02839A2C030C}"/>
                    </a:ext>
                  </a:extLst>
                </p:cNvPr>
                <p:cNvSpPr>
                  <a:spLocks noRot="1" noChangeAspect="1" noMove="1" noResize="1" noEditPoints="1" noAdjustHandles="1" noChangeArrowheads="1" noChangeShapeType="1" noTextEdit="1"/>
                </p:cNvSpPr>
                <p:nvPr/>
              </p:nvSpPr>
              <p:spPr>
                <a:xfrm>
                  <a:off x="8295825" y="2587288"/>
                  <a:ext cx="689612" cy="323165"/>
                </a:xfrm>
                <a:prstGeom prst="rect">
                  <a:avLst/>
                </a:prstGeom>
                <a:blipFill>
                  <a:blip r:embed="rId15"/>
                  <a:stretch>
                    <a:fillRect l="-3540" t="-3774" r="-2655" b="-188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6CAE1438-B219-4379-8391-464D39EB5E1E}"/>
                </a:ext>
              </a:extLst>
            </p:cNvPr>
            <p:cNvCxnSpPr>
              <a:cxnSpLocks/>
              <a:endCxn id="82" idx="1"/>
            </p:cNvCxnSpPr>
            <p:nvPr/>
          </p:nvCxnSpPr>
          <p:spPr>
            <a:xfrm>
              <a:off x="8827254" y="2338280"/>
              <a:ext cx="55920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135629F-4D45-4379-AE9C-557F4A3A9C10}"/>
                    </a:ext>
                  </a:extLst>
                </p:cNvPr>
                <p:cNvSpPr txBox="1"/>
                <p:nvPr/>
              </p:nvSpPr>
              <p:spPr>
                <a:xfrm>
                  <a:off x="8827254" y="1861544"/>
                  <a:ext cx="62036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1" i="1">
                            <a:solidFill>
                              <a:srgbClr val="FF0000"/>
                            </a:solidFill>
                            <a:latin typeface="Cambria Math" panose="02040503050406030204" pitchFamily="18" charset="0"/>
                          </a:rPr>
                          <m:t>𝟏</m:t>
                        </m:r>
                        <m:r>
                          <a:rPr lang="en-US" sz="1500" b="1" i="1">
                            <a:solidFill>
                              <a:srgbClr val="FF0000"/>
                            </a:solidFill>
                            <a:latin typeface="Cambria Math" panose="02040503050406030204" pitchFamily="18" charset="0"/>
                          </a:rPr>
                          <m:t>𝒎</m:t>
                        </m:r>
                      </m:oMath>
                    </m:oMathPara>
                  </a14:m>
                  <a:endParaRPr lang="en-US" sz="1500" dirty="0"/>
                </a:p>
              </p:txBody>
            </p:sp>
          </mc:Choice>
          <mc:Fallback xmlns="">
            <p:sp>
              <p:nvSpPr>
                <p:cNvPr id="86" name="TextBox 85">
                  <a:extLst>
                    <a:ext uri="{FF2B5EF4-FFF2-40B4-BE49-F238E27FC236}">
                      <a16:creationId xmlns:a16="http://schemas.microsoft.com/office/drawing/2014/main" id="{3135629F-4D45-4379-AE9C-557F4A3A9C10}"/>
                    </a:ext>
                  </a:extLst>
                </p:cNvPr>
                <p:cNvSpPr txBox="1">
                  <a:spLocks noRot="1" noChangeAspect="1" noMove="1" noResize="1" noEditPoints="1" noAdjustHandles="1" noChangeArrowheads="1" noChangeShapeType="1" noTextEdit="1"/>
                </p:cNvSpPr>
                <p:nvPr/>
              </p:nvSpPr>
              <p:spPr>
                <a:xfrm>
                  <a:off x="8827254" y="1861544"/>
                  <a:ext cx="620369" cy="323165"/>
                </a:xfrm>
                <a:prstGeom prst="rect">
                  <a:avLst/>
                </a:prstGeom>
                <a:blipFill>
                  <a:blip r:embed="rId16"/>
                  <a:stretch>
                    <a:fillRect/>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986562" y="3149613"/>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endCxn id="5" idx="1"/>
          </p:cNvCxnSpPr>
          <p:nvPr/>
        </p:nvCxnSpPr>
        <p:spPr>
          <a:xfrm flipV="1">
            <a:off x="1492214" y="3406654"/>
            <a:ext cx="6435408" cy="1929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1" i="1" smtClean="0">
                          <a:solidFill>
                            <a:srgbClr val="00B050"/>
                          </a:solidFill>
                          <a:latin typeface="Cambria Math" panose="02040503050406030204" pitchFamily="18" charset="0"/>
                        </a:rPr>
                        <m:t>𝟏</m:t>
                      </m:r>
                      <m:r>
                        <a:rPr lang="en-US" sz="2500" b="1" i="1" smtClean="0">
                          <a:solidFill>
                            <a:srgbClr val="00B050"/>
                          </a:solidFill>
                          <a:latin typeface="Cambria Math" panose="02040503050406030204" pitchFamily="18" charset="0"/>
                        </a:rPr>
                        <m:t>𝒎</m:t>
                      </m:r>
                    </m:oMath>
                  </m:oMathPara>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17"/>
                <a:stretch>
                  <a:fillRect l="-885" r="-885"/>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72F58FA3-407D-48C5-8E0F-6C526ADB2046}"/>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1CF9D0-8F99-416A-96B8-31205F4C8611}"/>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7" name="TextBox 56">
                <a:extLst>
                  <a:ext uri="{FF2B5EF4-FFF2-40B4-BE49-F238E27FC236}">
                    <a16:creationId xmlns:a16="http://schemas.microsoft.com/office/drawing/2014/main" id="{1D1CF9D0-8F99-416A-96B8-31205F4C8611}"/>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8"/>
                <a:stretch>
                  <a:fillRect l="-2349" t="-5085" b="-2033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1D2331C-87BD-4D17-B357-85235A7DE562}"/>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9141C4-436D-4D89-824C-9C3CED64C546}"/>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6" name="TextBox 65">
                <a:extLst>
                  <a:ext uri="{FF2B5EF4-FFF2-40B4-BE49-F238E27FC236}">
                    <a16:creationId xmlns:a16="http://schemas.microsoft.com/office/drawing/2014/main" id="{CA9141C4-436D-4D89-824C-9C3CED64C546}"/>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9"/>
                <a:stretch>
                  <a:fillRect l="-2349" t="-5085" b="-20339"/>
                </a:stretch>
              </a:blipFill>
            </p:spPr>
            <p:txBody>
              <a:bodyPr/>
              <a:lstStyle/>
              <a:p>
                <a:r>
                  <a:rPr lang="en-US">
                    <a:noFill/>
                  </a:rPr>
                  <a:t> </a:t>
                </a:r>
              </a:p>
            </p:txBody>
          </p:sp>
        </mc:Fallback>
      </mc:AlternateContent>
    </p:spTree>
    <p:extLst>
      <p:ext uri="{BB962C8B-B14F-4D97-AF65-F5344CB8AC3E}">
        <p14:creationId xmlns:p14="http://schemas.microsoft.com/office/powerpoint/2010/main" val="57233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6B9FF-B5F8-F24B-80C8-CC210C2644EA}"/>
              </a:ext>
            </a:extLst>
          </p:cNvPr>
          <p:cNvGrpSpPr/>
          <p:nvPr/>
        </p:nvGrpSpPr>
        <p:grpSpPr>
          <a:xfrm>
            <a:off x="816709" y="282633"/>
            <a:ext cx="7733131" cy="7799931"/>
            <a:chOff x="3111021" y="-941931"/>
            <a:chExt cx="7733131" cy="7799931"/>
          </a:xfrm>
        </p:grpSpPr>
        <p:cxnSp>
          <p:nvCxnSpPr>
            <p:cNvPr id="69" name="Straight Connector 68">
              <a:extLst>
                <a:ext uri="{FF2B5EF4-FFF2-40B4-BE49-F238E27FC236}">
                  <a16:creationId xmlns:a16="http://schemas.microsoft.com/office/drawing/2014/main" id="{0F923582-7D70-3B4B-8854-BBEFB50DA7BF}"/>
                </a:ext>
              </a:extLst>
            </p:cNvPr>
            <p:cNvCxnSpPr>
              <a:cxnSpLocks/>
            </p:cNvCxnSpPr>
            <p:nvPr/>
          </p:nvCxnSpPr>
          <p:spPr>
            <a:xfrm>
              <a:off x="3809619" y="4856276"/>
              <a:ext cx="402457" cy="6417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A2C834-3000-5748-A080-0E0E6F466C46}"/>
                </a:ext>
              </a:extLst>
            </p:cNvPr>
            <p:cNvGrpSpPr/>
            <p:nvPr/>
          </p:nvGrpSpPr>
          <p:grpSpPr>
            <a:xfrm>
              <a:off x="3119673" y="-941931"/>
              <a:ext cx="7724479" cy="7799931"/>
              <a:chOff x="622707" y="943883"/>
              <a:chExt cx="7724479" cy="7799931"/>
            </a:xfrm>
          </p:grpSpPr>
          <p:pic>
            <p:nvPicPr>
              <p:cNvPr id="2" name="Picture 1">
                <a:extLst>
                  <a:ext uri="{FF2B5EF4-FFF2-40B4-BE49-F238E27FC236}">
                    <a16:creationId xmlns:a16="http://schemas.microsoft.com/office/drawing/2014/main" id="{80309396-3157-564C-B8BA-5E7F43A59F0C}"/>
                  </a:ext>
                </a:extLst>
              </p:cNvPr>
              <p:cNvPicPr>
                <a:picLocks noChangeAspect="1"/>
              </p:cNvPicPr>
              <p:nvPr/>
            </p:nvPicPr>
            <p:blipFill>
              <a:blip r:embed="rId2"/>
              <a:stretch>
                <a:fillRect/>
              </a:stretch>
            </p:blipFill>
            <p:spPr>
              <a:xfrm>
                <a:off x="622707" y="2380693"/>
                <a:ext cx="7724479" cy="2944482"/>
              </a:xfrm>
              <a:prstGeom prst="rect">
                <a:avLst/>
              </a:prstGeom>
            </p:spPr>
          </p:pic>
          <p:cxnSp>
            <p:nvCxnSpPr>
              <p:cNvPr id="20" name="Straight Connector 19">
                <a:extLst>
                  <a:ext uri="{FF2B5EF4-FFF2-40B4-BE49-F238E27FC236}">
                    <a16:creationId xmlns:a16="http://schemas.microsoft.com/office/drawing/2014/main" id="{7656CA10-F112-4632-92A5-3019BD3B3245}"/>
                  </a:ext>
                </a:extLst>
              </p:cNvPr>
              <p:cNvCxnSpPr>
                <a:cxnSpLocks/>
              </p:cNvCxnSpPr>
              <p:nvPr/>
            </p:nvCxnSpPr>
            <p:spPr>
              <a:xfrm flipH="1">
                <a:off x="2346086" y="1293145"/>
                <a:ext cx="8617" cy="745066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430EAF-4CC2-4DE7-A11B-70112A003F73}"/>
                  </a:ext>
                </a:extLst>
              </p:cNvPr>
              <p:cNvCxnSpPr>
                <a:cxnSpLocks/>
              </p:cNvCxnSpPr>
              <p:nvPr/>
            </p:nvCxnSpPr>
            <p:spPr>
              <a:xfrm>
                <a:off x="6653055" y="1282871"/>
                <a:ext cx="0" cy="738584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D093E9-7113-4706-B950-F95A678DFCC6}"/>
                  </a:ext>
                </a:extLst>
              </p:cNvPr>
              <p:cNvSpPr txBox="1"/>
              <p:nvPr/>
            </p:nvSpPr>
            <p:spPr>
              <a:xfrm>
                <a:off x="6879978" y="4584744"/>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23" name="TextBox 22">
                <a:extLst>
                  <a:ext uri="{FF2B5EF4-FFF2-40B4-BE49-F238E27FC236}">
                    <a16:creationId xmlns:a16="http://schemas.microsoft.com/office/drawing/2014/main" id="{465FD888-ED25-4D6C-89FF-72AF2E7F3880}"/>
                  </a:ext>
                </a:extLst>
              </p:cNvPr>
              <p:cNvSpPr txBox="1"/>
              <p:nvPr/>
            </p:nvSpPr>
            <p:spPr>
              <a:xfrm>
                <a:off x="1312653" y="4579985"/>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p:cxnSp>
            <p:nvCxnSpPr>
              <p:cNvPr id="24" name="Straight Connector 23">
                <a:extLst>
                  <a:ext uri="{FF2B5EF4-FFF2-40B4-BE49-F238E27FC236}">
                    <a16:creationId xmlns:a16="http://schemas.microsoft.com/office/drawing/2014/main" id="{460D3EC2-9B26-4E26-852C-150D7EDCE306}"/>
                  </a:ext>
                </a:extLst>
              </p:cNvPr>
              <p:cNvCxnSpPr>
                <a:cxnSpLocks/>
              </p:cNvCxnSpPr>
              <p:nvPr/>
            </p:nvCxnSpPr>
            <p:spPr>
              <a:xfrm flipH="1">
                <a:off x="4485993" y="2171700"/>
                <a:ext cx="1" cy="649701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E884B7-5966-4C88-A7C5-6F8275E91F96}"/>
                  </a:ext>
                </a:extLst>
              </p:cNvPr>
              <p:cNvSpPr txBox="1"/>
              <p:nvPr/>
            </p:nvSpPr>
            <p:spPr>
              <a:xfrm>
                <a:off x="2261960" y="943883"/>
                <a:ext cx="4528166" cy="907941"/>
              </a:xfrm>
              <a:prstGeom prst="rect">
                <a:avLst/>
              </a:prstGeom>
              <a:noFill/>
            </p:spPr>
            <p:txBody>
              <a:bodyPr wrap="square" rtlCol="0">
                <a:spAutoFit/>
              </a:bodyPr>
              <a:lstStyle/>
              <a:p>
                <a:pPr algn="ctr"/>
                <a:r>
                  <a:rPr lang="en-US" sz="2000" b="1" dirty="0"/>
                  <a:t>95% chance that population mean</a:t>
                </a:r>
              </a:p>
              <a:p>
                <a:pPr algn="ctr"/>
                <a:r>
                  <a:rPr lang="en-US" sz="1500" dirty="0"/>
                  <a:t>falls between 8.76 and 15.88</a:t>
                </a:r>
              </a:p>
              <a:p>
                <a:pPr algn="ctr"/>
                <a:endParaRPr lang="en-US" i="1" dirty="0">
                  <a:solidFill>
                    <a:schemeClr val="accent1"/>
                  </a:solidFill>
                </a:endParaRPr>
              </a:p>
            </p:txBody>
          </p:sp>
          <p:cxnSp>
            <p:nvCxnSpPr>
              <p:cNvPr id="27" name="Straight Arrow Connector 26">
                <a:extLst>
                  <a:ext uri="{FF2B5EF4-FFF2-40B4-BE49-F238E27FC236}">
                    <a16:creationId xmlns:a16="http://schemas.microsoft.com/office/drawing/2014/main" id="{0B527E11-E722-4738-ABB3-BFF403315D02}"/>
                  </a:ext>
                </a:extLst>
              </p:cNvPr>
              <p:cNvCxnSpPr>
                <a:cxnSpLocks/>
              </p:cNvCxnSpPr>
              <p:nvPr/>
            </p:nvCxnSpPr>
            <p:spPr>
              <a:xfrm>
                <a:off x="2476072" y="3344484"/>
                <a:ext cx="189441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C9CA18-9A16-488A-9EF9-5379B014FE60}"/>
                  </a:ext>
                </a:extLst>
              </p:cNvPr>
              <p:cNvCxnSpPr>
                <a:cxnSpLocks/>
              </p:cNvCxnSpPr>
              <p:nvPr/>
            </p:nvCxnSpPr>
            <p:spPr>
              <a:xfrm>
                <a:off x="4598732" y="3344484"/>
                <a:ext cx="1964471" cy="0"/>
              </a:xfrm>
              <a:prstGeom prst="straightConnector1">
                <a:avLst/>
              </a:prstGeom>
              <a:ln w="254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0510F1-4D20-43B3-BADF-56844C8A1D0E}"/>
                  </a:ext>
                </a:extLst>
              </p:cNvPr>
              <p:cNvSpPr txBox="1"/>
              <p:nvPr/>
            </p:nvSpPr>
            <p:spPr>
              <a:xfrm>
                <a:off x="1437848" y="1299483"/>
                <a:ext cx="679719" cy="307777"/>
              </a:xfrm>
              <a:prstGeom prst="rect">
                <a:avLst/>
              </a:prstGeom>
              <a:noFill/>
            </p:spPr>
            <p:txBody>
              <a:bodyPr wrap="square" rtlCol="0">
                <a:spAutoFit/>
              </a:bodyPr>
              <a:lstStyle/>
              <a:p>
                <a:pPr algn="ctr"/>
                <a:r>
                  <a:rPr lang="en-US" sz="1400" dirty="0"/>
                  <a:t>8.76</a:t>
                </a:r>
              </a:p>
            </p:txBody>
          </p:sp>
          <p:sp>
            <p:nvSpPr>
              <p:cNvPr id="30" name="Rectangle 29">
                <a:extLst>
                  <a:ext uri="{FF2B5EF4-FFF2-40B4-BE49-F238E27FC236}">
                    <a16:creationId xmlns:a16="http://schemas.microsoft.com/office/drawing/2014/main" id="{81F6B499-2383-451C-8408-551DAE7E24EF}"/>
                  </a:ext>
                </a:extLst>
              </p:cNvPr>
              <p:cNvSpPr/>
              <p:nvPr/>
            </p:nvSpPr>
            <p:spPr>
              <a:xfrm>
                <a:off x="1157295" y="1006645"/>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31" name="TextBox 30">
                <a:extLst>
                  <a:ext uri="{FF2B5EF4-FFF2-40B4-BE49-F238E27FC236}">
                    <a16:creationId xmlns:a16="http://schemas.microsoft.com/office/drawing/2014/main" id="{D84389B5-E230-476B-8EE1-4D8BA9D60347}"/>
                  </a:ext>
                </a:extLst>
              </p:cNvPr>
              <p:cNvSpPr txBox="1"/>
              <p:nvPr/>
            </p:nvSpPr>
            <p:spPr>
              <a:xfrm>
                <a:off x="6879978" y="1293145"/>
                <a:ext cx="679719" cy="308130"/>
              </a:xfrm>
              <a:prstGeom prst="rect">
                <a:avLst/>
              </a:prstGeom>
              <a:noFill/>
            </p:spPr>
            <p:txBody>
              <a:bodyPr wrap="square" rtlCol="0">
                <a:spAutoFit/>
              </a:bodyPr>
              <a:lstStyle/>
              <a:p>
                <a:pPr algn="ctr"/>
                <a:r>
                  <a:rPr lang="en-US" sz="1400" dirty="0"/>
                  <a:t>15.88</a:t>
                </a:r>
              </a:p>
            </p:txBody>
          </p:sp>
          <p:sp>
            <p:nvSpPr>
              <p:cNvPr id="32" name="Rectangle 31">
                <a:extLst>
                  <a:ext uri="{FF2B5EF4-FFF2-40B4-BE49-F238E27FC236}">
                    <a16:creationId xmlns:a16="http://schemas.microsoft.com/office/drawing/2014/main" id="{9407B30F-681C-4553-BAA8-6F8B686AEFCA}"/>
                  </a:ext>
                </a:extLst>
              </p:cNvPr>
              <p:cNvSpPr/>
              <p:nvPr/>
            </p:nvSpPr>
            <p:spPr>
              <a:xfrm>
                <a:off x="6601685" y="100030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Upper Limit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25D492-E892-4C48-9E3D-71664DAE6B86}"/>
                      </a:ext>
                    </a:extLst>
                  </p:cNvPr>
                  <p:cNvSpPr txBox="1"/>
                  <p:nvPr/>
                </p:nvSpPr>
                <p:spPr>
                  <a:xfrm>
                    <a:off x="2758702" y="3005930"/>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3" name="TextBox 32">
                    <a:extLst>
                      <a:ext uri="{FF2B5EF4-FFF2-40B4-BE49-F238E27FC236}">
                        <a16:creationId xmlns:a16="http://schemas.microsoft.com/office/drawing/2014/main" id="{1425D492-E892-4C48-9E3D-71664DAE6B86}"/>
                      </a:ext>
                    </a:extLst>
                  </p:cNvPr>
                  <p:cNvSpPr txBox="1">
                    <a:spLocks noRot="1" noChangeAspect="1" noMove="1" noResize="1" noEditPoints="1" noAdjustHandles="1" noChangeArrowheads="1" noChangeShapeType="1" noTextEdit="1"/>
                  </p:cNvSpPr>
                  <p:nvPr/>
                </p:nvSpPr>
                <p:spPr>
                  <a:xfrm>
                    <a:off x="2758702" y="3005930"/>
                    <a:ext cx="1134404"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2C407C-4703-46A6-AF3D-410D9F2AD950}"/>
                      </a:ext>
                    </a:extLst>
                  </p:cNvPr>
                  <p:cNvSpPr txBox="1"/>
                  <p:nvPr/>
                </p:nvSpPr>
                <p:spPr>
                  <a:xfrm>
                    <a:off x="5018285" y="3033221"/>
                    <a:ext cx="113440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3.56</m:t>
                          </m:r>
                        </m:oMath>
                      </m:oMathPara>
                    </a14:m>
                    <a:endParaRPr lang="en-US" sz="1400" dirty="0"/>
                  </a:p>
                </p:txBody>
              </p:sp>
            </mc:Choice>
            <mc:Fallback xmlns="">
              <p:sp>
                <p:nvSpPr>
                  <p:cNvPr id="34" name="TextBox 33">
                    <a:extLst>
                      <a:ext uri="{FF2B5EF4-FFF2-40B4-BE49-F238E27FC236}">
                        <a16:creationId xmlns:a16="http://schemas.microsoft.com/office/drawing/2014/main" id="{9D2C407C-4703-46A6-AF3D-410D9F2AD950}"/>
                      </a:ext>
                    </a:extLst>
                  </p:cNvPr>
                  <p:cNvSpPr txBox="1">
                    <a:spLocks noRot="1" noChangeAspect="1" noMove="1" noResize="1" noEditPoints="1" noAdjustHandles="1" noChangeArrowheads="1" noChangeShapeType="1" noTextEdit="1"/>
                  </p:cNvSpPr>
                  <p:nvPr/>
                </p:nvSpPr>
                <p:spPr>
                  <a:xfrm>
                    <a:off x="5018285" y="3033221"/>
                    <a:ext cx="1134404"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9EF75EB3-50CA-4101-A258-90B8D78B76A4}"/>
                      </a:ext>
                    </a:extLst>
                  </p:cNvPr>
                  <p:cNvSpPr/>
                  <p:nvPr/>
                </p:nvSpPr>
                <p:spPr>
                  <a:xfrm>
                    <a:off x="2837674" y="4413866"/>
                    <a:ext cx="3332410" cy="405814"/>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3.56 = distribution score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Standard Error</a:t>
                    </a:r>
                  </a:p>
                </p:txBody>
              </p:sp>
            </mc:Choice>
            <mc:Fallback xmlns="">
              <p:sp>
                <p:nvSpPr>
                  <p:cNvPr id="35" name="Rectangle 34">
                    <a:extLst>
                      <a:ext uri="{FF2B5EF4-FFF2-40B4-BE49-F238E27FC236}">
                        <a16:creationId xmlns:a16="http://schemas.microsoft.com/office/drawing/2014/main" id="{9EF75EB3-50CA-4101-A258-90B8D78B76A4}"/>
                      </a:ext>
                    </a:extLst>
                  </p:cNvPr>
                  <p:cNvSpPr>
                    <a:spLocks noRot="1" noChangeAspect="1" noMove="1" noResize="1" noEditPoints="1" noAdjustHandles="1" noChangeArrowheads="1" noChangeShapeType="1" noTextEdit="1"/>
                  </p:cNvSpPr>
                  <p:nvPr/>
                </p:nvSpPr>
                <p:spPr>
                  <a:xfrm>
                    <a:off x="2837674" y="4413866"/>
                    <a:ext cx="3332410" cy="405814"/>
                  </a:xfrm>
                  <a:prstGeom prst="rect">
                    <a:avLst/>
                  </a:prstGeom>
                  <a:blipFill>
                    <a:blip r:embed="rId5"/>
                    <a:stretch>
                      <a:fillRect/>
                    </a:stretch>
                  </a:blipFill>
                  <a:ln w="28575">
                    <a:solidFill>
                      <a:schemeClr val="accent4">
                        <a:lumMod val="75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3CA1B2AB-96DC-4FD2-B479-608BC068F0E5}"/>
                  </a:ext>
                </a:extLst>
              </p:cNvPr>
              <p:cNvSpPr txBox="1"/>
              <p:nvPr/>
            </p:nvSpPr>
            <p:spPr>
              <a:xfrm>
                <a:off x="3411750" y="39508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E1F048-31A6-46D5-A893-3CED6B6421BA}"/>
                      </a:ext>
                    </a:extLst>
                  </p:cNvPr>
                  <p:cNvSpPr txBox="1"/>
                  <p:nvPr/>
                </p:nvSpPr>
                <p:spPr>
                  <a:xfrm>
                    <a:off x="2230281"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8" name="TextBox 37">
                    <a:extLst>
                      <a:ext uri="{FF2B5EF4-FFF2-40B4-BE49-F238E27FC236}">
                        <a16:creationId xmlns:a16="http://schemas.microsoft.com/office/drawing/2014/main" id="{3AE1F048-31A6-46D5-A893-3CED6B6421BA}"/>
                      </a:ext>
                    </a:extLst>
                  </p:cNvPr>
                  <p:cNvSpPr txBox="1">
                    <a:spLocks noRot="1" noChangeAspect="1" noMove="1" noResize="1" noEditPoints="1" noAdjustHandles="1" noChangeArrowheads="1" noChangeShapeType="1" noTextEdit="1"/>
                  </p:cNvSpPr>
                  <p:nvPr/>
                </p:nvSpPr>
                <p:spPr>
                  <a:xfrm>
                    <a:off x="2230281" y="3407237"/>
                    <a:ext cx="2170075" cy="307777"/>
                  </a:xfrm>
                  <a:prstGeom prst="rect">
                    <a:avLst/>
                  </a:prstGeom>
                  <a:blipFill>
                    <a:blip r:embed="rId6"/>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F000A6-63B0-4FC2-9386-7F4E0CB8B69E}"/>
                      </a:ext>
                    </a:extLst>
                  </p:cNvPr>
                  <p:cNvSpPr txBox="1"/>
                  <p:nvPr/>
                </p:nvSpPr>
                <p:spPr>
                  <a:xfrm>
                    <a:off x="4571628" y="3407237"/>
                    <a:ext cx="217007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𝑑𝑖𝑠𝑡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𝑠𝑐𝑜𝑟𝑒</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𝑆𝐸</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E6F000A6-63B0-4FC2-9386-7F4E0CB8B69E}"/>
                      </a:ext>
                    </a:extLst>
                  </p:cNvPr>
                  <p:cNvSpPr txBox="1">
                    <a:spLocks noRot="1" noChangeAspect="1" noMove="1" noResize="1" noEditPoints="1" noAdjustHandles="1" noChangeArrowheads="1" noChangeShapeType="1" noTextEdit="1"/>
                  </p:cNvSpPr>
                  <p:nvPr/>
                </p:nvSpPr>
                <p:spPr>
                  <a:xfrm>
                    <a:off x="4571628" y="3407237"/>
                    <a:ext cx="2170075" cy="307777"/>
                  </a:xfrm>
                  <a:prstGeom prst="rect">
                    <a:avLst/>
                  </a:prstGeom>
                  <a:blipFill>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9A056A6-3772-644A-9A57-254A86C59488}"/>
                      </a:ext>
                    </a:extLst>
                  </p:cNvPr>
                  <p:cNvSpPr/>
                  <p:nvPr/>
                </p:nvSpPr>
                <p:spPr>
                  <a:xfrm>
                    <a:off x="3325904" y="5052527"/>
                    <a:ext cx="2341347" cy="357699"/>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 </a:t>
                    </a:r>
                    <a:r>
                      <a:rPr lang="en-US" sz="1700" dirty="0">
                        <a:solidFill>
                          <a:schemeClr val="tx1"/>
                        </a:solidFill>
                      </a:rPr>
                      <a:t>=</a:t>
                    </a:r>
                    <a:r>
                      <a:rPr lang="en-US" sz="1700" dirty="0">
                        <a:solidFill>
                          <a:schemeClr val="accent6"/>
                        </a:solidFill>
                      </a:rPr>
                      <a:t> </a:t>
                    </a:r>
                    <a14:m>
                      <m:oMath xmlns:m="http://schemas.openxmlformats.org/officeDocument/2006/math">
                        <m:r>
                          <a:rPr lang="en-US" sz="1700" b="0" i="1" smtClean="0">
                            <a:solidFill>
                              <a:schemeClr val="tx1"/>
                            </a:solidFill>
                            <a:latin typeface="Cambria Math" panose="02040503050406030204" pitchFamily="18" charset="0"/>
                          </a:rPr>
                          <m:t>12.32</m:t>
                        </m:r>
                      </m:oMath>
                    </a14:m>
                    <a:endParaRPr lang="en-US" sz="1700" dirty="0">
                      <a:solidFill>
                        <a:schemeClr val="tx1"/>
                      </a:solidFill>
                    </a:endParaRPr>
                  </a:p>
                </p:txBody>
              </p:sp>
            </mc:Choice>
            <mc:Fallback xmlns="">
              <p:sp>
                <p:nvSpPr>
                  <p:cNvPr id="41" name="Rectangle 40">
                    <a:extLst>
                      <a:ext uri="{FF2B5EF4-FFF2-40B4-BE49-F238E27FC236}">
                        <a16:creationId xmlns:a16="http://schemas.microsoft.com/office/drawing/2014/main" id="{09A056A6-3772-644A-9A57-254A86C59488}"/>
                      </a:ext>
                    </a:extLst>
                  </p:cNvPr>
                  <p:cNvSpPr>
                    <a:spLocks noRot="1" noChangeAspect="1" noMove="1" noResize="1" noEditPoints="1" noAdjustHandles="1" noChangeArrowheads="1" noChangeShapeType="1" noTextEdit="1"/>
                  </p:cNvSpPr>
                  <p:nvPr/>
                </p:nvSpPr>
                <p:spPr>
                  <a:xfrm>
                    <a:off x="3325904" y="5052527"/>
                    <a:ext cx="2341347" cy="357699"/>
                  </a:xfrm>
                  <a:prstGeom prst="rect">
                    <a:avLst/>
                  </a:prstGeom>
                  <a:blipFill>
                    <a:blip r:embed="rId8"/>
                    <a:stretch>
                      <a:fillRect b="-12500"/>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F7D766-7E23-5548-9BD1-616A4BAD864D}"/>
                      </a:ext>
                    </a:extLst>
                  </p:cNvPr>
                  <p:cNvSpPr/>
                  <p:nvPr/>
                </p:nvSpPr>
                <p:spPr>
                  <a:xfrm>
                    <a:off x="2806874" y="1699704"/>
                    <a:ext cx="3417043" cy="444454"/>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Mean </a:t>
                    </a:r>
                    <a14:m>
                      <m:oMath xmlns:m="http://schemas.openxmlformats.org/officeDocument/2006/math">
                        <m:r>
                          <a:rPr lang="en-US" sz="1500" b="0" i="1" smtClean="0">
                            <a:solidFill>
                              <a:schemeClr val="tx1"/>
                            </a:solidFill>
                            <a:latin typeface="Cambria Math" panose="02040503050406030204" pitchFamily="18" charset="0"/>
                          </a:rPr>
                          <m:t>=12.32 </m:t>
                        </m:r>
                        <m:r>
                          <a:rPr lang="en-US" sz="1500" b="0" i="1">
                            <a:solidFill>
                              <a:schemeClr val="tx1"/>
                            </a:solidFill>
                            <a:latin typeface="Cambria Math" panose="02040503050406030204" pitchFamily="18" charset="0"/>
                            <a:ea typeface="Cambria Math" panose="02040503050406030204" pitchFamily="18" charset="0"/>
                          </a:rPr>
                          <m:t>±3.56</m:t>
                        </m:r>
                      </m:oMath>
                    </a14:m>
                    <a:endParaRPr lang="en-US" sz="1500" dirty="0">
                      <a:solidFill>
                        <a:schemeClr val="tx1"/>
                      </a:solidFill>
                    </a:endParaRPr>
                  </a:p>
                </p:txBody>
              </p:sp>
            </mc:Choice>
            <mc:Fallback xmlns="">
              <p:sp>
                <p:nvSpPr>
                  <p:cNvPr id="42" name="Rectangle 41">
                    <a:extLst>
                      <a:ext uri="{FF2B5EF4-FFF2-40B4-BE49-F238E27FC236}">
                        <a16:creationId xmlns:a16="http://schemas.microsoft.com/office/drawing/2014/main" id="{DDF7D766-7E23-5548-9BD1-616A4BAD864D}"/>
                      </a:ext>
                    </a:extLst>
                  </p:cNvPr>
                  <p:cNvSpPr>
                    <a:spLocks noRot="1" noChangeAspect="1" noMove="1" noResize="1" noEditPoints="1" noAdjustHandles="1" noChangeArrowheads="1" noChangeShapeType="1" noTextEdit="1"/>
                  </p:cNvSpPr>
                  <p:nvPr/>
                </p:nvSpPr>
                <p:spPr>
                  <a:xfrm>
                    <a:off x="2806874" y="1699704"/>
                    <a:ext cx="3417043" cy="444454"/>
                  </a:xfrm>
                  <a:prstGeom prst="rect">
                    <a:avLst/>
                  </a:prstGeom>
                  <a:blipFill>
                    <a:blip r:embed="rId9"/>
                    <a:stretch>
                      <a:fillRect/>
                    </a:stretch>
                  </a:blipFill>
                  <a:ln w="28575">
                    <a:solidFill>
                      <a:schemeClr val="accent6">
                        <a:lumMod val="50000"/>
                      </a:schemeClr>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83375C33-F5B1-1B45-A2B0-0130F6B33F69}"/>
                  </a:ext>
                </a:extLst>
              </p:cNvPr>
              <p:cNvCxnSpPr>
                <a:cxnSpLocks/>
                <a:stCxn id="42" idx="3"/>
              </p:cNvCxnSpPr>
              <p:nvPr/>
            </p:nvCxnSpPr>
            <p:spPr>
              <a:xfrm flipV="1">
                <a:off x="6223917" y="1913463"/>
                <a:ext cx="988757" cy="8468"/>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08027-DB8C-A74D-A53E-64CDD042B8D8}"/>
                  </a:ext>
                </a:extLst>
              </p:cNvPr>
              <p:cNvCxnSpPr>
                <a:cxnSpLocks/>
                <a:endCxn id="42" idx="1"/>
              </p:cNvCxnSpPr>
              <p:nvPr/>
            </p:nvCxnSpPr>
            <p:spPr>
              <a:xfrm>
                <a:off x="1827463" y="1921931"/>
                <a:ext cx="979411"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A14A7020-4D7C-934A-9D4C-58B8EF98E136}"/>
                </a:ext>
              </a:extLst>
            </p:cNvPr>
            <p:cNvCxnSpPr/>
            <p:nvPr/>
          </p:nvCxnSpPr>
          <p:spPr>
            <a:xfrm>
              <a:off x="4840040" y="3770447"/>
              <a:ext cx="429835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34075-11FD-E643-AE96-62375BEB1B5B}"/>
                    </a:ext>
                  </a:extLst>
                </p:cNvPr>
                <p:cNvSpPr txBox="1"/>
                <p:nvPr/>
              </p:nvSpPr>
              <p:spPr>
                <a:xfrm>
                  <a:off x="6573429" y="375037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10A34075-11FD-E643-AE96-62375BEB1B5B}"/>
                    </a:ext>
                  </a:extLst>
                </p:cNvPr>
                <p:cNvSpPr txBox="1">
                  <a:spLocks noRot="1" noChangeAspect="1" noMove="1" noResize="1" noEditPoints="1" noAdjustHandles="1" noChangeArrowheads="1" noChangeShapeType="1" noTextEdit="1"/>
                </p:cNvSpPr>
                <p:nvPr/>
              </p:nvSpPr>
              <p:spPr>
                <a:xfrm>
                  <a:off x="6573429" y="3750377"/>
                  <a:ext cx="816969" cy="369332"/>
                </a:xfrm>
                <a:prstGeom prst="rect">
                  <a:avLst/>
                </a:prstGeom>
                <a:blipFill>
                  <a:blip r:embed="rId10"/>
                  <a:stretch>
                    <a:fillRect b="-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58A0179-8DBE-6749-A246-8364E7AFCD47}"/>
                </a:ext>
              </a:extLst>
            </p:cNvPr>
            <p:cNvCxnSpPr>
              <a:cxnSpLocks/>
            </p:cNvCxnSpPr>
            <p:nvPr/>
          </p:nvCxnSpPr>
          <p:spPr>
            <a:xfrm>
              <a:off x="5136654" y="4199273"/>
              <a:ext cx="2994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B2A63C-F724-8E45-879B-A57CC166AC10}"/>
                    </a:ext>
                  </a:extLst>
                </p:cNvPr>
                <p:cNvSpPr txBox="1"/>
                <p:nvPr/>
              </p:nvSpPr>
              <p:spPr>
                <a:xfrm>
                  <a:off x="6225569" y="4181999"/>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AB2A63C-F724-8E45-879B-A57CC166AC10}"/>
                    </a:ext>
                  </a:extLst>
                </p:cNvPr>
                <p:cNvSpPr txBox="1">
                  <a:spLocks noRot="1" noChangeAspect="1" noMove="1" noResize="1" noEditPoints="1" noAdjustHandles="1" noChangeArrowheads="1" noChangeShapeType="1" noTextEdit="1"/>
                </p:cNvSpPr>
                <p:nvPr/>
              </p:nvSpPr>
              <p:spPr>
                <a:xfrm>
                  <a:off x="6225569" y="4181999"/>
                  <a:ext cx="816969" cy="369332"/>
                </a:xfrm>
                <a:prstGeom prst="rect">
                  <a:avLst/>
                </a:prstGeom>
                <a:blipFill>
                  <a:blip r:embed="rId11"/>
                  <a:stretch>
                    <a:fillRect b="-3333"/>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D07C1C9-52F8-5343-9C85-4B3744FB11D4}"/>
                </a:ext>
              </a:extLst>
            </p:cNvPr>
            <p:cNvCxnSpPr>
              <a:cxnSpLocks/>
            </p:cNvCxnSpPr>
            <p:nvPr/>
          </p:nvCxnSpPr>
          <p:spPr>
            <a:xfrm>
              <a:off x="6069530" y="4616586"/>
              <a:ext cx="34941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7DB305-71BD-1F4E-B228-5253CB095715}"/>
                    </a:ext>
                  </a:extLst>
                </p:cNvPr>
                <p:cNvSpPr txBox="1"/>
                <p:nvPr/>
              </p:nvSpPr>
              <p:spPr>
                <a:xfrm>
                  <a:off x="7408142" y="459385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3</m:t>
                            </m:r>
                          </m:sub>
                        </m:sSub>
                      </m:oMath>
                    </m:oMathPara>
                  </a14:m>
                  <a:endParaRPr lang="en-US" dirty="0"/>
                </a:p>
              </p:txBody>
            </p:sp>
          </mc:Choice>
          <mc:Fallback xmlns="">
            <p:sp>
              <p:nvSpPr>
                <p:cNvPr id="51" name="TextBox 50">
                  <a:extLst>
                    <a:ext uri="{FF2B5EF4-FFF2-40B4-BE49-F238E27FC236}">
                      <a16:creationId xmlns:a16="http://schemas.microsoft.com/office/drawing/2014/main" id="{CE7DB305-71BD-1F4E-B228-5253CB095715}"/>
                    </a:ext>
                  </a:extLst>
                </p:cNvPr>
                <p:cNvSpPr txBox="1">
                  <a:spLocks noRot="1" noChangeAspect="1" noMove="1" noResize="1" noEditPoints="1" noAdjustHandles="1" noChangeArrowheads="1" noChangeShapeType="1" noTextEdit="1"/>
                </p:cNvSpPr>
                <p:nvPr/>
              </p:nvSpPr>
              <p:spPr>
                <a:xfrm>
                  <a:off x="7408142" y="4593854"/>
                  <a:ext cx="816969" cy="369332"/>
                </a:xfrm>
                <a:prstGeom prst="rect">
                  <a:avLst/>
                </a:prstGeom>
                <a:blipFill>
                  <a:blip r:embed="rId12"/>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736BED32-DAFC-AB4D-B53B-6E30458CA385}"/>
                </a:ext>
              </a:extLst>
            </p:cNvPr>
            <p:cNvCxnSpPr>
              <a:cxnSpLocks/>
            </p:cNvCxnSpPr>
            <p:nvPr/>
          </p:nvCxnSpPr>
          <p:spPr>
            <a:xfrm>
              <a:off x="5682792" y="5074674"/>
              <a:ext cx="449680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3787A4-EAAE-4F46-89E7-E8536BA43C45}"/>
                    </a:ext>
                  </a:extLst>
                </p:cNvPr>
                <p:cNvSpPr txBox="1"/>
                <p:nvPr/>
              </p:nvSpPr>
              <p:spPr>
                <a:xfrm>
                  <a:off x="7522708" y="5050404"/>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sub>
                        </m:sSub>
                      </m:oMath>
                    </m:oMathPara>
                  </a14:m>
                  <a:endParaRPr lang="en-US" dirty="0"/>
                </a:p>
              </p:txBody>
            </p:sp>
          </mc:Choice>
          <mc:Fallback xmlns="">
            <p:sp>
              <p:nvSpPr>
                <p:cNvPr id="53" name="TextBox 52">
                  <a:extLst>
                    <a:ext uri="{FF2B5EF4-FFF2-40B4-BE49-F238E27FC236}">
                      <a16:creationId xmlns:a16="http://schemas.microsoft.com/office/drawing/2014/main" id="{C53787A4-EAAE-4F46-89E7-E8536BA43C45}"/>
                    </a:ext>
                  </a:extLst>
                </p:cNvPr>
                <p:cNvSpPr txBox="1">
                  <a:spLocks noRot="1" noChangeAspect="1" noMove="1" noResize="1" noEditPoints="1" noAdjustHandles="1" noChangeArrowheads="1" noChangeShapeType="1" noTextEdit="1"/>
                </p:cNvSpPr>
                <p:nvPr/>
              </p:nvSpPr>
              <p:spPr>
                <a:xfrm>
                  <a:off x="7522708" y="5050404"/>
                  <a:ext cx="816969" cy="369332"/>
                </a:xfrm>
                <a:prstGeom prst="rect">
                  <a:avLst/>
                </a:prstGeom>
                <a:blipFill>
                  <a:blip r:embed="rId13"/>
                  <a:stretch>
                    <a:fillRect b="-666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8BECFB5A-1268-4F4F-9D43-9C224A71EAF9}"/>
                </a:ext>
              </a:extLst>
            </p:cNvPr>
            <p:cNvCxnSpPr>
              <a:cxnSpLocks/>
            </p:cNvCxnSpPr>
            <p:nvPr/>
          </p:nvCxnSpPr>
          <p:spPr>
            <a:xfrm>
              <a:off x="3573140" y="5498008"/>
              <a:ext cx="308665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B52D540-0C5A-4746-93AA-4C674DDB5A9A}"/>
                    </a:ext>
                  </a:extLst>
                </p:cNvPr>
                <p:cNvSpPr txBox="1"/>
                <p:nvPr/>
              </p:nvSpPr>
              <p:spPr>
                <a:xfrm>
                  <a:off x="4707984" y="5498008"/>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𝝁</m:t>
                            </m:r>
                          </m:e>
                          <m:sub>
                            <m:r>
                              <a:rPr lang="en-US" b="1" i="1" smtClean="0">
                                <a:solidFill>
                                  <a:srgbClr val="FF0000"/>
                                </a:solidFill>
                                <a:latin typeface="Cambria Math" panose="02040503050406030204" pitchFamily="18" charset="0"/>
                              </a:rPr>
                              <m:t>𝟓</m:t>
                            </m:r>
                          </m:sub>
                        </m:sSub>
                      </m:oMath>
                    </m:oMathPara>
                  </a14:m>
                  <a:endParaRPr lang="en-US" b="1" dirty="0">
                    <a:solidFill>
                      <a:srgbClr val="FF0000"/>
                    </a:solidFill>
                  </a:endParaRPr>
                </a:p>
              </p:txBody>
            </p:sp>
          </mc:Choice>
          <mc:Fallback xmlns="">
            <p:sp>
              <p:nvSpPr>
                <p:cNvPr id="55" name="TextBox 54">
                  <a:extLst>
                    <a:ext uri="{FF2B5EF4-FFF2-40B4-BE49-F238E27FC236}">
                      <a16:creationId xmlns:a16="http://schemas.microsoft.com/office/drawing/2014/main" id="{7B52D540-0C5A-4746-93AA-4C674DDB5A9A}"/>
                    </a:ext>
                  </a:extLst>
                </p:cNvPr>
                <p:cNvSpPr txBox="1">
                  <a:spLocks noRot="1" noChangeAspect="1" noMove="1" noResize="1" noEditPoints="1" noAdjustHandles="1" noChangeArrowheads="1" noChangeShapeType="1" noTextEdit="1"/>
                </p:cNvSpPr>
                <p:nvPr/>
              </p:nvSpPr>
              <p:spPr>
                <a:xfrm>
                  <a:off x="4707984" y="5498008"/>
                  <a:ext cx="816969" cy="369332"/>
                </a:xfrm>
                <a:prstGeom prst="rect">
                  <a:avLst/>
                </a:prstGeom>
                <a:blipFill>
                  <a:blip r:embed="rId14"/>
                  <a:stretch>
                    <a:fillRect b="-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7C2F57-9884-9A4A-BF3C-2BD19E33D7ED}"/>
                </a:ext>
              </a:extLst>
            </p:cNvPr>
            <p:cNvCxnSpPr>
              <a:cxnSpLocks/>
            </p:cNvCxnSpPr>
            <p:nvPr/>
          </p:nvCxnSpPr>
          <p:spPr>
            <a:xfrm>
              <a:off x="5897087" y="5901072"/>
              <a:ext cx="366663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B8D1C2A-2411-0746-A604-19BC1A83BA1A}"/>
                    </a:ext>
                  </a:extLst>
                </p:cNvPr>
                <p:cNvSpPr txBox="1"/>
                <p:nvPr/>
              </p:nvSpPr>
              <p:spPr>
                <a:xfrm>
                  <a:off x="7408141" y="5901072"/>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6</m:t>
                            </m:r>
                          </m:sub>
                        </m:sSub>
                      </m:oMath>
                    </m:oMathPara>
                  </a14:m>
                  <a:endParaRPr lang="en-US" dirty="0"/>
                </a:p>
              </p:txBody>
            </p:sp>
          </mc:Choice>
          <mc:Fallback xmlns="">
            <p:sp>
              <p:nvSpPr>
                <p:cNvPr id="58" name="TextBox 57">
                  <a:extLst>
                    <a:ext uri="{FF2B5EF4-FFF2-40B4-BE49-F238E27FC236}">
                      <a16:creationId xmlns:a16="http://schemas.microsoft.com/office/drawing/2014/main" id="{7B8D1C2A-2411-0746-A604-19BC1A83BA1A}"/>
                    </a:ext>
                  </a:extLst>
                </p:cNvPr>
                <p:cNvSpPr txBox="1">
                  <a:spLocks noRot="1" noChangeAspect="1" noMove="1" noResize="1" noEditPoints="1" noAdjustHandles="1" noChangeArrowheads="1" noChangeShapeType="1" noTextEdit="1"/>
                </p:cNvSpPr>
                <p:nvPr/>
              </p:nvSpPr>
              <p:spPr>
                <a:xfrm>
                  <a:off x="7408141" y="5901072"/>
                  <a:ext cx="816969" cy="369332"/>
                </a:xfrm>
                <a:prstGeom prst="rect">
                  <a:avLst/>
                </a:prstGeom>
                <a:blipFill>
                  <a:blip r:embed="rId15"/>
                  <a:stretch>
                    <a:fillRect b="-3333"/>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4FDF472-DF05-244F-BD0B-1F887FF98C91}"/>
                </a:ext>
              </a:extLst>
            </p:cNvPr>
            <p:cNvCxnSpPr>
              <a:cxnSpLocks/>
            </p:cNvCxnSpPr>
            <p:nvPr/>
          </p:nvCxnSpPr>
          <p:spPr>
            <a:xfrm>
              <a:off x="6671339" y="6389995"/>
              <a:ext cx="265688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D4922E4-E38F-F642-BBC2-EF5395247B64}"/>
                    </a:ext>
                  </a:extLst>
                </p:cNvPr>
                <p:cNvSpPr txBox="1"/>
                <p:nvPr/>
              </p:nvSpPr>
              <p:spPr>
                <a:xfrm>
                  <a:off x="7646376" y="6395707"/>
                  <a:ext cx="8169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7</m:t>
                            </m:r>
                          </m:sub>
                        </m:sSub>
                      </m:oMath>
                    </m:oMathPara>
                  </a14:m>
                  <a:endParaRPr lang="en-US" dirty="0"/>
                </a:p>
              </p:txBody>
            </p:sp>
          </mc:Choice>
          <mc:Fallback xmlns="">
            <p:sp>
              <p:nvSpPr>
                <p:cNvPr id="61" name="TextBox 60">
                  <a:extLst>
                    <a:ext uri="{FF2B5EF4-FFF2-40B4-BE49-F238E27FC236}">
                      <a16:creationId xmlns:a16="http://schemas.microsoft.com/office/drawing/2014/main" id="{1D4922E4-E38F-F642-BBC2-EF5395247B64}"/>
                    </a:ext>
                  </a:extLst>
                </p:cNvPr>
                <p:cNvSpPr txBox="1">
                  <a:spLocks noRot="1" noChangeAspect="1" noMove="1" noResize="1" noEditPoints="1" noAdjustHandles="1" noChangeArrowheads="1" noChangeShapeType="1" noTextEdit="1"/>
                </p:cNvSpPr>
                <p:nvPr/>
              </p:nvSpPr>
              <p:spPr>
                <a:xfrm>
                  <a:off x="7646376" y="6395707"/>
                  <a:ext cx="816969" cy="369332"/>
                </a:xfrm>
                <a:prstGeom prst="rect">
                  <a:avLst/>
                </a:prstGeom>
                <a:blipFill>
                  <a:blip r:embed="rId16"/>
                  <a:stretch>
                    <a:fillRect b="-3448"/>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0F1D242-7496-974B-AA80-B720133AE59A}"/>
                </a:ext>
              </a:extLst>
            </p:cNvPr>
            <p:cNvSpPr/>
            <p:nvPr/>
          </p:nvSpPr>
          <p:spPr>
            <a:xfrm>
              <a:off x="3111021" y="4407221"/>
              <a:ext cx="1306849" cy="45655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 chance</a:t>
              </a:r>
            </a:p>
          </p:txBody>
        </p:sp>
      </p:grpSp>
    </p:spTree>
    <p:extLst>
      <p:ext uri="{BB962C8B-B14F-4D97-AF65-F5344CB8AC3E}">
        <p14:creationId xmlns:p14="http://schemas.microsoft.com/office/powerpoint/2010/main" val="388192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AA426CE1-4DC8-4621-A7D4-BE2B797B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0781" y="3677395"/>
            <a:ext cx="410056" cy="446783"/>
          </a:xfrm>
          <a:prstGeom prst="rect">
            <a:avLst/>
          </a:prstGeom>
        </p:spPr>
      </p:pic>
      <p:grpSp>
        <p:nvGrpSpPr>
          <p:cNvPr id="63" name="Group 62">
            <a:extLst>
              <a:ext uri="{FF2B5EF4-FFF2-40B4-BE49-F238E27FC236}">
                <a16:creationId xmlns:a16="http://schemas.microsoft.com/office/drawing/2014/main" id="{B11297C9-F1CF-4196-B8D7-7DB90354D251}"/>
              </a:ext>
            </a:extLst>
          </p:cNvPr>
          <p:cNvGrpSpPr/>
          <p:nvPr/>
        </p:nvGrpSpPr>
        <p:grpSpPr>
          <a:xfrm>
            <a:off x="1215808" y="4023986"/>
            <a:ext cx="1930214" cy="344304"/>
            <a:chOff x="1215808" y="4023985"/>
            <a:chExt cx="1930214" cy="653699"/>
          </a:xfrm>
        </p:grpSpPr>
        <p:sp>
          <p:nvSpPr>
            <p:cNvPr id="10" name="Rectangle 9">
              <a:extLst>
                <a:ext uri="{FF2B5EF4-FFF2-40B4-BE49-F238E27FC236}">
                  <a16:creationId xmlns:a16="http://schemas.microsoft.com/office/drawing/2014/main" id="{13BCC59B-8BAD-493A-9F3F-4D56039B5EB9}"/>
                </a:ext>
              </a:extLst>
            </p:cNvPr>
            <p:cNvSpPr/>
            <p:nvPr/>
          </p:nvSpPr>
          <p:spPr>
            <a:xfrm>
              <a:off x="1215808" y="4023985"/>
              <a:ext cx="1930214" cy="653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22758D09-3962-4BFD-BE60-40531716D035}"/>
                </a:ext>
              </a:extLst>
            </p:cNvPr>
            <p:cNvCxnSpPr>
              <a:cxnSpLocks/>
            </p:cNvCxnSpPr>
            <p:nvPr/>
          </p:nvCxnSpPr>
          <p:spPr>
            <a:xfrm>
              <a:off x="1280996"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FAF0E9-534C-4E8C-9F25-E6B37BAD87D7}"/>
                </a:ext>
              </a:extLst>
            </p:cNvPr>
            <p:cNvCxnSpPr>
              <a:cxnSpLocks/>
            </p:cNvCxnSpPr>
            <p:nvPr/>
          </p:nvCxnSpPr>
          <p:spPr>
            <a:xfrm>
              <a:off x="1537547"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6AE79-BC28-472F-BEDB-FA1D7D5E1B64}"/>
                </a:ext>
              </a:extLst>
            </p:cNvPr>
            <p:cNvCxnSpPr>
              <a:cxnSpLocks/>
            </p:cNvCxnSpPr>
            <p:nvPr/>
          </p:nvCxnSpPr>
          <p:spPr>
            <a:xfrm>
              <a:off x="179409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5EB857-068C-494A-B118-10A90A124E11}"/>
                </a:ext>
              </a:extLst>
            </p:cNvPr>
            <p:cNvCxnSpPr>
              <a:cxnSpLocks/>
            </p:cNvCxnSpPr>
            <p:nvPr/>
          </p:nvCxnSpPr>
          <p:spPr>
            <a:xfrm>
              <a:off x="2050650"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F76A5B-5A78-4992-B459-5C20B4C9418A}"/>
                </a:ext>
              </a:extLst>
            </p:cNvPr>
            <p:cNvCxnSpPr>
              <a:cxnSpLocks/>
            </p:cNvCxnSpPr>
            <p:nvPr/>
          </p:nvCxnSpPr>
          <p:spPr>
            <a:xfrm>
              <a:off x="2307208"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507233-C0D6-4A88-8671-CCF43BA0DE17}"/>
                </a:ext>
              </a:extLst>
            </p:cNvPr>
            <p:cNvCxnSpPr>
              <a:cxnSpLocks/>
            </p:cNvCxnSpPr>
            <p:nvPr/>
          </p:nvCxnSpPr>
          <p:spPr>
            <a:xfrm>
              <a:off x="2563759"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3B553E-69BD-4726-A8FA-BEE4CE57EDDA}"/>
                </a:ext>
              </a:extLst>
            </p:cNvPr>
            <p:cNvCxnSpPr>
              <a:cxnSpLocks/>
            </p:cNvCxnSpPr>
            <p:nvPr/>
          </p:nvCxnSpPr>
          <p:spPr>
            <a:xfrm>
              <a:off x="2820311"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0456E6-F1ED-4DF7-BA07-597F1AAC1D66}"/>
                </a:ext>
              </a:extLst>
            </p:cNvPr>
            <p:cNvCxnSpPr>
              <a:cxnSpLocks/>
            </p:cNvCxnSpPr>
            <p:nvPr/>
          </p:nvCxnSpPr>
          <p:spPr>
            <a:xfrm>
              <a:off x="3076862" y="4023985"/>
              <a:ext cx="0" cy="167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A02A3187-18FF-46C9-9E0F-F6ED023612AA}"/>
              </a:ext>
            </a:extLst>
          </p:cNvPr>
          <p:cNvSpPr txBox="1"/>
          <p:nvPr/>
        </p:nvSpPr>
        <p:spPr>
          <a:xfrm>
            <a:off x="1215421" y="4090213"/>
            <a:ext cx="128660" cy="169277"/>
          </a:xfrm>
          <a:prstGeom prst="rect">
            <a:avLst/>
          </a:prstGeom>
          <a:noFill/>
          <a:ln>
            <a:noFill/>
          </a:ln>
        </p:spPr>
        <p:txBody>
          <a:bodyPr wrap="square" rtlCol="0">
            <a:spAutoFit/>
          </a:bodyPr>
          <a:lstStyle/>
          <a:p>
            <a:pPr algn="ctr"/>
            <a:r>
              <a:rPr lang="en-US" sz="500" dirty="0"/>
              <a:t>1</a:t>
            </a:r>
          </a:p>
        </p:txBody>
      </p:sp>
      <p:sp>
        <p:nvSpPr>
          <p:cNvPr id="67" name="TextBox 66">
            <a:extLst>
              <a:ext uri="{FF2B5EF4-FFF2-40B4-BE49-F238E27FC236}">
                <a16:creationId xmlns:a16="http://schemas.microsoft.com/office/drawing/2014/main" id="{CE01EE11-53C8-45E4-8054-36645CAF36D0}"/>
              </a:ext>
            </a:extLst>
          </p:cNvPr>
          <p:cNvSpPr txBox="1"/>
          <p:nvPr/>
        </p:nvSpPr>
        <p:spPr>
          <a:xfrm>
            <a:off x="1471971" y="4087166"/>
            <a:ext cx="128660" cy="169277"/>
          </a:xfrm>
          <a:prstGeom prst="rect">
            <a:avLst/>
          </a:prstGeom>
          <a:noFill/>
          <a:ln>
            <a:noFill/>
          </a:ln>
        </p:spPr>
        <p:txBody>
          <a:bodyPr wrap="square" rtlCol="0">
            <a:spAutoFit/>
          </a:bodyPr>
          <a:lstStyle/>
          <a:p>
            <a:pPr algn="ctr"/>
            <a:r>
              <a:rPr lang="en-US" sz="500" dirty="0"/>
              <a:t>2</a:t>
            </a:r>
          </a:p>
        </p:txBody>
      </p:sp>
      <p:sp>
        <p:nvSpPr>
          <p:cNvPr id="68" name="TextBox 67">
            <a:extLst>
              <a:ext uri="{FF2B5EF4-FFF2-40B4-BE49-F238E27FC236}">
                <a16:creationId xmlns:a16="http://schemas.microsoft.com/office/drawing/2014/main" id="{4FD0FF27-DF05-4D89-8A4D-115D3FEF915B}"/>
              </a:ext>
            </a:extLst>
          </p:cNvPr>
          <p:cNvSpPr txBox="1"/>
          <p:nvPr/>
        </p:nvSpPr>
        <p:spPr>
          <a:xfrm>
            <a:off x="1729200" y="4088698"/>
            <a:ext cx="128660" cy="169277"/>
          </a:xfrm>
          <a:prstGeom prst="rect">
            <a:avLst/>
          </a:prstGeom>
          <a:noFill/>
          <a:ln>
            <a:noFill/>
          </a:ln>
        </p:spPr>
        <p:txBody>
          <a:bodyPr wrap="square" rtlCol="0">
            <a:spAutoFit/>
          </a:bodyPr>
          <a:lstStyle/>
          <a:p>
            <a:pPr algn="ctr"/>
            <a:r>
              <a:rPr lang="en-US" sz="500" dirty="0"/>
              <a:t>3</a:t>
            </a:r>
          </a:p>
        </p:txBody>
      </p:sp>
      <p:sp>
        <p:nvSpPr>
          <p:cNvPr id="69" name="TextBox 68">
            <a:extLst>
              <a:ext uri="{FF2B5EF4-FFF2-40B4-BE49-F238E27FC236}">
                <a16:creationId xmlns:a16="http://schemas.microsoft.com/office/drawing/2014/main" id="{13BE0EBA-BDED-4086-8474-4013CF873E62}"/>
              </a:ext>
            </a:extLst>
          </p:cNvPr>
          <p:cNvSpPr txBox="1"/>
          <p:nvPr/>
        </p:nvSpPr>
        <p:spPr>
          <a:xfrm>
            <a:off x="1985750" y="4085651"/>
            <a:ext cx="128660" cy="169277"/>
          </a:xfrm>
          <a:prstGeom prst="rect">
            <a:avLst/>
          </a:prstGeom>
          <a:noFill/>
          <a:ln>
            <a:noFill/>
          </a:ln>
        </p:spPr>
        <p:txBody>
          <a:bodyPr wrap="square" rtlCol="0">
            <a:spAutoFit/>
          </a:bodyPr>
          <a:lstStyle/>
          <a:p>
            <a:pPr algn="ctr"/>
            <a:r>
              <a:rPr lang="en-US" sz="500" dirty="0"/>
              <a:t>4</a:t>
            </a:r>
          </a:p>
        </p:txBody>
      </p:sp>
      <p:sp>
        <p:nvSpPr>
          <p:cNvPr id="70" name="TextBox 69">
            <a:extLst>
              <a:ext uri="{FF2B5EF4-FFF2-40B4-BE49-F238E27FC236}">
                <a16:creationId xmlns:a16="http://schemas.microsoft.com/office/drawing/2014/main" id="{1DE220A5-9891-467C-B0A6-37A71C13AF19}"/>
              </a:ext>
            </a:extLst>
          </p:cNvPr>
          <p:cNvSpPr txBox="1"/>
          <p:nvPr/>
        </p:nvSpPr>
        <p:spPr>
          <a:xfrm>
            <a:off x="2242203" y="4087068"/>
            <a:ext cx="128660" cy="169277"/>
          </a:xfrm>
          <a:prstGeom prst="rect">
            <a:avLst/>
          </a:prstGeom>
          <a:noFill/>
          <a:ln>
            <a:noFill/>
          </a:ln>
        </p:spPr>
        <p:txBody>
          <a:bodyPr wrap="square" rtlCol="0">
            <a:spAutoFit/>
          </a:bodyPr>
          <a:lstStyle/>
          <a:p>
            <a:pPr algn="ctr"/>
            <a:r>
              <a:rPr lang="en-US" sz="500" dirty="0"/>
              <a:t>5</a:t>
            </a:r>
          </a:p>
        </p:txBody>
      </p:sp>
      <p:sp>
        <p:nvSpPr>
          <p:cNvPr id="71" name="TextBox 70">
            <a:extLst>
              <a:ext uri="{FF2B5EF4-FFF2-40B4-BE49-F238E27FC236}">
                <a16:creationId xmlns:a16="http://schemas.microsoft.com/office/drawing/2014/main" id="{F40EC8C2-04A1-4463-A967-1D46059A491C}"/>
              </a:ext>
            </a:extLst>
          </p:cNvPr>
          <p:cNvSpPr txBox="1"/>
          <p:nvPr/>
        </p:nvSpPr>
        <p:spPr>
          <a:xfrm>
            <a:off x="2498753" y="4084021"/>
            <a:ext cx="128660" cy="169277"/>
          </a:xfrm>
          <a:prstGeom prst="rect">
            <a:avLst/>
          </a:prstGeom>
          <a:noFill/>
          <a:ln>
            <a:noFill/>
          </a:ln>
        </p:spPr>
        <p:txBody>
          <a:bodyPr wrap="square" rtlCol="0">
            <a:spAutoFit/>
          </a:bodyPr>
          <a:lstStyle/>
          <a:p>
            <a:pPr algn="ctr"/>
            <a:r>
              <a:rPr lang="en-US" sz="500" dirty="0"/>
              <a:t>6</a:t>
            </a:r>
          </a:p>
        </p:txBody>
      </p:sp>
      <p:sp>
        <p:nvSpPr>
          <p:cNvPr id="72" name="TextBox 71">
            <a:extLst>
              <a:ext uri="{FF2B5EF4-FFF2-40B4-BE49-F238E27FC236}">
                <a16:creationId xmlns:a16="http://schemas.microsoft.com/office/drawing/2014/main" id="{679CC1F9-0659-4336-9EEF-E4C2DD997978}"/>
              </a:ext>
            </a:extLst>
          </p:cNvPr>
          <p:cNvSpPr txBox="1"/>
          <p:nvPr/>
        </p:nvSpPr>
        <p:spPr>
          <a:xfrm>
            <a:off x="2755982" y="4085553"/>
            <a:ext cx="128660" cy="169277"/>
          </a:xfrm>
          <a:prstGeom prst="rect">
            <a:avLst/>
          </a:prstGeom>
          <a:noFill/>
          <a:ln>
            <a:noFill/>
          </a:ln>
        </p:spPr>
        <p:txBody>
          <a:bodyPr wrap="square" rtlCol="0">
            <a:spAutoFit/>
          </a:bodyPr>
          <a:lstStyle/>
          <a:p>
            <a:pPr algn="ctr"/>
            <a:r>
              <a:rPr lang="en-US" sz="500" dirty="0"/>
              <a:t>7</a:t>
            </a:r>
          </a:p>
        </p:txBody>
      </p:sp>
      <p:sp>
        <p:nvSpPr>
          <p:cNvPr id="73" name="TextBox 72">
            <a:extLst>
              <a:ext uri="{FF2B5EF4-FFF2-40B4-BE49-F238E27FC236}">
                <a16:creationId xmlns:a16="http://schemas.microsoft.com/office/drawing/2014/main" id="{8B85EF9B-21C6-4011-9104-50430C45FAD0}"/>
              </a:ext>
            </a:extLst>
          </p:cNvPr>
          <p:cNvSpPr txBox="1"/>
          <p:nvPr/>
        </p:nvSpPr>
        <p:spPr>
          <a:xfrm>
            <a:off x="3012532" y="4082506"/>
            <a:ext cx="128660" cy="169277"/>
          </a:xfrm>
          <a:prstGeom prst="rect">
            <a:avLst/>
          </a:prstGeom>
          <a:noFill/>
          <a:ln>
            <a:noFill/>
          </a:ln>
        </p:spPr>
        <p:txBody>
          <a:bodyPr wrap="square" rtlCol="0">
            <a:spAutoFit/>
          </a:bodyPr>
          <a:lstStyle/>
          <a:p>
            <a:pPr algn="ctr"/>
            <a:r>
              <a:rPr lang="en-US" sz="500" dirty="0"/>
              <a:t>8</a:t>
            </a:r>
          </a:p>
        </p:txBody>
      </p:sp>
      <p:sp>
        <p:nvSpPr>
          <p:cNvPr id="1025" name="TextBox 1024">
            <a:extLst>
              <a:ext uri="{FF2B5EF4-FFF2-40B4-BE49-F238E27FC236}">
                <a16:creationId xmlns:a16="http://schemas.microsoft.com/office/drawing/2014/main" id="{2D10D5F1-7C29-4421-B442-3C76FED344DB}"/>
              </a:ext>
            </a:extLst>
          </p:cNvPr>
          <p:cNvSpPr txBox="1"/>
          <p:nvPr/>
        </p:nvSpPr>
        <p:spPr>
          <a:xfrm>
            <a:off x="1178276" y="4174461"/>
            <a:ext cx="486640" cy="200055"/>
          </a:xfrm>
          <a:prstGeom prst="rect">
            <a:avLst/>
          </a:prstGeom>
          <a:noFill/>
        </p:spPr>
        <p:txBody>
          <a:bodyPr wrap="square" rtlCol="0">
            <a:spAutoFit/>
          </a:bodyPr>
          <a:lstStyle/>
          <a:p>
            <a:r>
              <a:rPr lang="en-US" sz="700" b="1" dirty="0"/>
              <a:t>cm</a:t>
            </a:r>
          </a:p>
        </p:txBody>
      </p:sp>
      <p:cxnSp>
        <p:nvCxnSpPr>
          <p:cNvPr id="1029" name="Straight Connector 1028">
            <a:extLst>
              <a:ext uri="{FF2B5EF4-FFF2-40B4-BE49-F238E27FC236}">
                <a16:creationId xmlns:a16="http://schemas.microsoft.com/office/drawing/2014/main" id="{E8B02F2B-2FE8-449D-9572-7338D20F7BB6}"/>
              </a:ext>
            </a:extLst>
          </p:cNvPr>
          <p:cNvCxnSpPr>
            <a:cxnSpLocks/>
          </p:cNvCxnSpPr>
          <p:nvPr/>
        </p:nvCxnSpPr>
        <p:spPr>
          <a:xfrm>
            <a:off x="1279751" y="3730836"/>
            <a:ext cx="1245"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93B89A-1283-4262-B211-B9851056C902}"/>
              </a:ext>
            </a:extLst>
          </p:cNvPr>
          <p:cNvCxnSpPr>
            <a:cxnSpLocks/>
          </p:cNvCxnSpPr>
          <p:nvPr/>
        </p:nvCxnSpPr>
        <p:spPr>
          <a:xfrm>
            <a:off x="1729200" y="3730836"/>
            <a:ext cx="0" cy="29315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031" name="Speech Bubble: Rectangle 1030">
            <a:extLst>
              <a:ext uri="{FF2B5EF4-FFF2-40B4-BE49-F238E27FC236}">
                <a16:creationId xmlns:a16="http://schemas.microsoft.com/office/drawing/2014/main" id="{EEB008D9-F7F1-4D37-9138-08C72C62EA48}"/>
              </a:ext>
            </a:extLst>
          </p:cNvPr>
          <p:cNvSpPr/>
          <p:nvPr/>
        </p:nvSpPr>
        <p:spPr>
          <a:xfrm>
            <a:off x="1883947" y="3730836"/>
            <a:ext cx="516095" cy="203304"/>
          </a:xfrm>
          <a:prstGeom prst="wedgeRectCallout">
            <a:avLst>
              <a:gd name="adj1" fmla="val -69630"/>
              <a:gd name="adj2" fmla="val 8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2.?? cm</a:t>
            </a:r>
          </a:p>
        </p:txBody>
      </p:sp>
      <p:sp>
        <p:nvSpPr>
          <p:cNvPr id="1043" name="Arrow: Right 1042">
            <a:extLst>
              <a:ext uri="{FF2B5EF4-FFF2-40B4-BE49-F238E27FC236}">
                <a16:creationId xmlns:a16="http://schemas.microsoft.com/office/drawing/2014/main" id="{2E43BA7C-1E4E-4ACC-84C5-56F7DD884204}"/>
              </a:ext>
            </a:extLst>
          </p:cNvPr>
          <p:cNvSpPr/>
          <p:nvPr/>
        </p:nvSpPr>
        <p:spPr>
          <a:xfrm>
            <a:off x="3328925" y="4075192"/>
            <a:ext cx="362234" cy="218325"/>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4" name="Rectangle 1043">
                <a:extLst>
                  <a:ext uri="{FF2B5EF4-FFF2-40B4-BE49-F238E27FC236}">
                    <a16:creationId xmlns:a16="http://schemas.microsoft.com/office/drawing/2014/main" id="{E9A06A28-3783-4260-AB96-F00E40FF5FDD}"/>
                  </a:ext>
                </a:extLst>
              </p:cNvPr>
              <p:cNvSpPr/>
              <p:nvPr/>
            </p:nvSpPr>
            <p:spPr>
              <a:xfrm>
                <a:off x="3731149" y="4090213"/>
                <a:ext cx="1780016" cy="203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solidFill>
                  </a:rPr>
                  <a:t>point estimate </a:t>
                </a:r>
                <a14:m>
                  <m:oMath xmlns:m="http://schemas.openxmlformats.org/officeDocument/2006/math">
                    <m:r>
                      <a:rPr lang="en-US" sz="600" b="1" i="1">
                        <a:solidFill>
                          <a:schemeClr val="tx1"/>
                        </a:solidFill>
                        <a:latin typeface="Cambria Math" panose="02040503050406030204" pitchFamily="18" charset="0"/>
                        <a:ea typeface="Cambria Math" panose="02040503050406030204" pitchFamily="18" charset="0"/>
                      </a:rPr>
                      <m:t>±</m:t>
                    </m:r>
                  </m:oMath>
                </a14:m>
                <a:r>
                  <a:rPr lang="en-US" sz="600" dirty="0">
                    <a:solidFill>
                      <a:schemeClr val="tx1"/>
                    </a:solidFill>
                  </a:rPr>
                  <a:t> measurement E.</a:t>
                </a:r>
              </a:p>
              <a:p>
                <a:r>
                  <a:rPr lang="en-US" sz="800" b="1" dirty="0">
                    <a:solidFill>
                      <a:schemeClr val="tx1"/>
                    </a:solidFill>
                  </a:rPr>
                  <a:t>2.5 </a:t>
                </a:r>
                <a14:m>
                  <m:oMath xmlns:m="http://schemas.openxmlformats.org/officeDocument/2006/math">
                    <m:r>
                      <a:rPr lang="en-US" sz="800" b="1" i="1" smtClean="0">
                        <a:solidFill>
                          <a:schemeClr val="tx1"/>
                        </a:solidFill>
                        <a:latin typeface="Cambria Math" panose="02040503050406030204" pitchFamily="18" charset="0"/>
                        <a:ea typeface="Cambria Math" panose="02040503050406030204" pitchFamily="18" charset="0"/>
                      </a:rPr>
                      <m:t>±</m:t>
                    </m:r>
                  </m:oMath>
                </a14:m>
                <a:r>
                  <a:rPr lang="en-US" sz="800" b="1" dirty="0">
                    <a:solidFill>
                      <a:schemeClr val="tx1"/>
                    </a:solidFill>
                  </a:rPr>
                  <a:t> 0.5 cm</a:t>
                </a:r>
              </a:p>
            </p:txBody>
          </p:sp>
        </mc:Choice>
        <mc:Fallback xmlns="">
          <p:sp>
            <p:nvSpPr>
              <p:cNvPr id="1044" name="Rectangle 1043">
                <a:extLst>
                  <a:ext uri="{FF2B5EF4-FFF2-40B4-BE49-F238E27FC236}">
                    <a16:creationId xmlns:a16="http://schemas.microsoft.com/office/drawing/2014/main" id="{E9A06A28-3783-4260-AB96-F00E40FF5FDD}"/>
                  </a:ext>
                </a:extLst>
              </p:cNvPr>
              <p:cNvSpPr>
                <a:spLocks noRot="1" noChangeAspect="1" noMove="1" noResize="1" noEditPoints="1" noAdjustHandles="1" noChangeArrowheads="1" noChangeShapeType="1" noTextEdit="1"/>
              </p:cNvSpPr>
              <p:nvPr/>
            </p:nvSpPr>
            <p:spPr>
              <a:xfrm>
                <a:off x="3731149" y="4090213"/>
                <a:ext cx="1780016" cy="203304"/>
              </a:xfrm>
              <a:prstGeom prst="rect">
                <a:avLst/>
              </a:prstGeom>
              <a:blipFill>
                <a:blip r:embed="rId3"/>
                <a:stretch>
                  <a:fillRect t="-18182" b="-39394"/>
                </a:stretch>
              </a:blipFill>
              <a:ln>
                <a:noFill/>
              </a:ln>
            </p:spPr>
            <p:txBody>
              <a:bodyPr/>
              <a:lstStyle/>
              <a:p>
                <a:r>
                  <a:rPr lang="en-US">
                    <a:noFill/>
                  </a:rPr>
                  <a:t> </a:t>
                </a:r>
              </a:p>
            </p:txBody>
          </p:sp>
        </mc:Fallback>
      </mc:AlternateContent>
      <p:sp>
        <p:nvSpPr>
          <p:cNvPr id="93" name="TextBox 92">
            <a:extLst>
              <a:ext uri="{FF2B5EF4-FFF2-40B4-BE49-F238E27FC236}">
                <a16:creationId xmlns:a16="http://schemas.microsoft.com/office/drawing/2014/main" id="{A429A500-C3A9-47DE-AE9F-016594383E21}"/>
              </a:ext>
            </a:extLst>
          </p:cNvPr>
          <p:cNvSpPr txBox="1"/>
          <p:nvPr/>
        </p:nvSpPr>
        <p:spPr>
          <a:xfrm>
            <a:off x="2653063" y="4134803"/>
            <a:ext cx="1103566" cy="215444"/>
          </a:xfrm>
          <a:prstGeom prst="rect">
            <a:avLst/>
          </a:prstGeom>
          <a:noFill/>
        </p:spPr>
        <p:txBody>
          <a:bodyPr wrap="square" rtlCol="0">
            <a:spAutoFit/>
          </a:bodyPr>
          <a:lstStyle/>
          <a:p>
            <a:r>
              <a:rPr lang="en-US" sz="8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45" name="Oval 1044">
            <a:extLst>
              <a:ext uri="{FF2B5EF4-FFF2-40B4-BE49-F238E27FC236}">
                <a16:creationId xmlns:a16="http://schemas.microsoft.com/office/drawing/2014/main" id="{3AAE318D-1CC0-41ED-B7FF-4A04062C8E94}"/>
              </a:ext>
            </a:extLst>
          </p:cNvPr>
          <p:cNvSpPr/>
          <p:nvPr/>
        </p:nvSpPr>
        <p:spPr>
          <a:xfrm>
            <a:off x="4341756" y="4053950"/>
            <a:ext cx="570678" cy="169394"/>
          </a:xfrm>
          <a:prstGeom prst="ellipse">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Arrow Connector 1046">
            <a:extLst>
              <a:ext uri="{FF2B5EF4-FFF2-40B4-BE49-F238E27FC236}">
                <a16:creationId xmlns:a16="http://schemas.microsoft.com/office/drawing/2014/main" id="{98E919D9-8A06-4318-B6C9-E1C818295A54}"/>
              </a:ext>
            </a:extLst>
          </p:cNvPr>
          <p:cNvCxnSpPr>
            <a:cxnSpLocks/>
            <a:stCxn id="1045" idx="0"/>
          </p:cNvCxnSpPr>
          <p:nvPr/>
        </p:nvCxnSpPr>
        <p:spPr>
          <a:xfrm flipH="1" flipV="1">
            <a:off x="4479903" y="3899357"/>
            <a:ext cx="147192" cy="15459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6CFE1D8A-220B-4D09-B04E-A75B31280D31}"/>
              </a:ext>
            </a:extLst>
          </p:cNvPr>
          <p:cNvSpPr txBox="1"/>
          <p:nvPr/>
        </p:nvSpPr>
        <p:spPr>
          <a:xfrm>
            <a:off x="3731996" y="3703266"/>
            <a:ext cx="1665983" cy="184666"/>
          </a:xfrm>
          <a:prstGeom prst="rect">
            <a:avLst/>
          </a:prstGeom>
          <a:noFill/>
        </p:spPr>
        <p:txBody>
          <a:bodyPr wrap="square" rtlCol="0">
            <a:spAutoFit/>
          </a:bodyPr>
          <a:lstStyle/>
          <a:p>
            <a:r>
              <a:rPr lang="en-US" sz="600" dirty="0">
                <a:solidFill>
                  <a:schemeClr val="accent1"/>
                </a:solidFill>
              </a:rPr>
              <a:t>depends on tick mark spacing</a:t>
            </a:r>
          </a:p>
        </p:txBody>
      </p:sp>
      <p:sp>
        <p:nvSpPr>
          <p:cNvPr id="1052" name="TextBox 1051">
            <a:extLst>
              <a:ext uri="{FF2B5EF4-FFF2-40B4-BE49-F238E27FC236}">
                <a16:creationId xmlns:a16="http://schemas.microsoft.com/office/drawing/2014/main" id="{899ED1FB-6473-44D4-8F61-A449E1C3FBA9}"/>
              </a:ext>
            </a:extLst>
          </p:cNvPr>
          <p:cNvSpPr txBox="1"/>
          <p:nvPr/>
        </p:nvSpPr>
        <p:spPr>
          <a:xfrm>
            <a:off x="1178276" y="3319335"/>
            <a:ext cx="1987074" cy="307777"/>
          </a:xfrm>
          <a:prstGeom prst="rect">
            <a:avLst/>
          </a:prstGeom>
          <a:solidFill>
            <a:schemeClr val="bg1"/>
          </a:solidFill>
          <a:ln>
            <a:noFill/>
          </a:ln>
        </p:spPr>
        <p:txBody>
          <a:bodyPr wrap="square" rtlCol="0">
            <a:spAutoFit/>
          </a:bodyPr>
          <a:lstStyle/>
          <a:p>
            <a:pPr algn="ctr"/>
            <a:r>
              <a:rPr lang="en-US" sz="800" b="1" dirty="0"/>
              <a:t>100% chance that your clip length</a:t>
            </a:r>
          </a:p>
          <a:p>
            <a:pPr algn="ctr"/>
            <a:r>
              <a:rPr lang="en-US" sz="600" dirty="0"/>
              <a:t>falls between 2cm and 3cm</a:t>
            </a:r>
          </a:p>
        </p:txBody>
      </p:sp>
    </p:spTree>
    <p:extLst>
      <p:ext uri="{BB962C8B-B14F-4D97-AF65-F5344CB8AC3E}">
        <p14:creationId xmlns:p14="http://schemas.microsoft.com/office/powerpoint/2010/main" val="230869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345EE-F780-47A3-AC5C-1A22CF066A3C}"/>
              </a:ext>
            </a:extLst>
          </p:cNvPr>
          <p:cNvPicPr>
            <a:picLocks noChangeAspect="1"/>
          </p:cNvPicPr>
          <p:nvPr/>
        </p:nvPicPr>
        <p:blipFill>
          <a:blip r:embed="rId2"/>
          <a:stretch>
            <a:fillRect/>
          </a:stretch>
        </p:blipFill>
        <p:spPr>
          <a:xfrm>
            <a:off x="484841" y="1655184"/>
            <a:ext cx="11222317" cy="3547631"/>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3ADD20-3D32-41D2-9273-346433510E76}"/>
              </a:ext>
            </a:extLst>
          </p:cNvPr>
          <p:cNvSpPr txBox="1"/>
          <p:nvPr/>
        </p:nvSpPr>
        <p:spPr>
          <a:xfrm>
            <a:off x="7630708"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 name="TextBox 16">
            <a:extLst>
              <a:ext uri="{FF2B5EF4-FFF2-40B4-BE49-F238E27FC236}">
                <a16:creationId xmlns:a16="http://schemas.microsoft.com/office/drawing/2014/main" id="{31BDFD6C-4800-40DA-A92C-158137B097D5}"/>
              </a:ext>
            </a:extLst>
          </p:cNvPr>
          <p:cNvSpPr txBox="1"/>
          <p:nvPr/>
        </p:nvSpPr>
        <p:spPr>
          <a:xfrm>
            <a:off x="2532173" y="352049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027427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7E3B8-6A52-414B-BF58-01DC55A3A9DE}"/>
              </a:ext>
            </a:extLst>
          </p:cNvPr>
          <p:cNvPicPr>
            <a:picLocks noChangeAspect="1"/>
          </p:cNvPicPr>
          <p:nvPr/>
        </p:nvPicPr>
        <p:blipFill>
          <a:blip r:embed="rId2"/>
          <a:stretch>
            <a:fillRect/>
          </a:stretch>
        </p:blipFill>
        <p:spPr>
          <a:xfrm>
            <a:off x="424701" y="1615705"/>
            <a:ext cx="11342596" cy="362658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2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DF98-6721-4D0A-A5EB-613769A88D05}"/>
              </a:ext>
            </a:extLst>
          </p:cNvPr>
          <p:cNvPicPr>
            <a:picLocks noChangeAspect="1"/>
          </p:cNvPicPr>
          <p:nvPr/>
        </p:nvPicPr>
        <p:blipFill>
          <a:blip r:embed="rId2"/>
          <a:stretch>
            <a:fillRect/>
          </a:stretch>
        </p:blipFill>
        <p:spPr>
          <a:xfrm>
            <a:off x="465893" y="1653240"/>
            <a:ext cx="11260211" cy="355151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6725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D0348-C1D5-4144-B543-DBAB6DC54698}"/>
              </a:ext>
            </a:extLst>
          </p:cNvPr>
          <p:cNvPicPr>
            <a:picLocks noChangeAspect="1"/>
          </p:cNvPicPr>
          <p:nvPr/>
        </p:nvPicPr>
        <p:blipFill>
          <a:blip r:embed="rId2"/>
          <a:stretch>
            <a:fillRect/>
          </a:stretch>
        </p:blipFill>
        <p:spPr>
          <a:xfrm>
            <a:off x="511576" y="1668480"/>
            <a:ext cx="11168846" cy="3521038"/>
          </a:xfrm>
          <a:prstGeom prst="rect">
            <a:avLst/>
          </a:prstGeom>
        </p:spPr>
      </p:pic>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D0A2D9-09EB-4367-AB2C-A2FBC699E3CE}"/>
              </a:ext>
            </a:extLst>
          </p:cNvPr>
          <p:cNvSpPr txBox="1"/>
          <p:nvPr/>
        </p:nvSpPr>
        <p:spPr>
          <a:xfrm>
            <a:off x="8052347"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446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30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F19D1B5-188E-4AF8-B4AF-2C1B03387EE6}"/>
              </a:ext>
            </a:extLst>
          </p:cNvPr>
          <p:cNvPicPr>
            <a:picLocks noChangeAspect="1"/>
          </p:cNvPicPr>
          <p:nvPr/>
        </p:nvPicPr>
        <p:blipFill>
          <a:blip r:embed="rId2"/>
          <a:stretch>
            <a:fillRect/>
          </a:stretch>
        </p:blipFill>
        <p:spPr>
          <a:xfrm>
            <a:off x="2049779" y="1672433"/>
            <a:ext cx="8092440" cy="3513132"/>
          </a:xfrm>
          <a:prstGeom prst="rect">
            <a:avLst/>
          </a:prstGeom>
        </p:spPr>
      </p:pic>
      <p:sp>
        <p:nvSpPr>
          <p:cNvPr id="4" name="TextBox 3">
            <a:extLst>
              <a:ext uri="{FF2B5EF4-FFF2-40B4-BE49-F238E27FC236}">
                <a16:creationId xmlns:a16="http://schemas.microsoft.com/office/drawing/2014/main" id="{28D0A2D9-09EB-4367-AB2C-A2FBC699E3C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B2927BDD-7FAE-41B3-9019-C0994A9977B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1711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E2496B-5CAA-4E1F-B60C-E77C679C2043}"/>
              </a:ext>
            </a:extLst>
          </p:cNvPr>
          <p:cNvPicPr>
            <a:picLocks noChangeAspect="1"/>
          </p:cNvPicPr>
          <p:nvPr/>
        </p:nvPicPr>
        <p:blipFill>
          <a:blip r:embed="rId2"/>
          <a:stretch>
            <a:fillRect/>
          </a:stretch>
        </p:blipFill>
        <p:spPr>
          <a:xfrm>
            <a:off x="2021838" y="1659295"/>
            <a:ext cx="8148321" cy="3539408"/>
          </a:xfrm>
          <a:prstGeom prst="rect">
            <a:avLst/>
          </a:prstGeom>
        </p:spPr>
      </p:pic>
      <p:sp>
        <p:nvSpPr>
          <p:cNvPr id="5" name="TextBox 4">
            <a:extLst>
              <a:ext uri="{FF2B5EF4-FFF2-40B4-BE49-F238E27FC236}">
                <a16:creationId xmlns:a16="http://schemas.microsoft.com/office/drawing/2014/main" id="{E48820F4-B40D-492D-B868-FE2D3B0A58C8}"/>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30C738C-F638-4B0C-9CB2-05B63A625B74}"/>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98296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E2349B-5CF7-44F6-B312-ABD2FC545067}"/>
              </a:ext>
            </a:extLst>
          </p:cNvPr>
          <p:cNvPicPr>
            <a:picLocks noChangeAspect="1"/>
          </p:cNvPicPr>
          <p:nvPr/>
        </p:nvPicPr>
        <p:blipFill>
          <a:blip r:embed="rId2"/>
          <a:stretch>
            <a:fillRect/>
          </a:stretch>
        </p:blipFill>
        <p:spPr>
          <a:xfrm>
            <a:off x="1214119" y="1663143"/>
            <a:ext cx="9763760" cy="3531712"/>
          </a:xfrm>
          <a:prstGeom prst="rect">
            <a:avLst/>
          </a:prstGeom>
        </p:spPr>
      </p:pic>
      <p:sp>
        <p:nvSpPr>
          <p:cNvPr id="6" name="TextBox 5">
            <a:extLst>
              <a:ext uri="{FF2B5EF4-FFF2-40B4-BE49-F238E27FC236}">
                <a16:creationId xmlns:a16="http://schemas.microsoft.com/office/drawing/2014/main" id="{893FA83D-53B3-4F60-B0DD-D10E4B0B2F27}"/>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7749FD1E-F7A1-45D4-9580-5509BF60E442}"/>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32831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CC8862-8A60-4552-9024-C756736FA609}"/>
              </a:ext>
            </a:extLst>
          </p:cNvPr>
          <p:cNvPicPr>
            <a:picLocks noChangeAspect="1"/>
          </p:cNvPicPr>
          <p:nvPr/>
        </p:nvPicPr>
        <p:blipFill>
          <a:blip r:embed="rId2"/>
          <a:stretch>
            <a:fillRect/>
          </a:stretch>
        </p:blipFill>
        <p:spPr>
          <a:xfrm>
            <a:off x="1268148" y="1655337"/>
            <a:ext cx="9655701" cy="3547323"/>
          </a:xfrm>
          <a:prstGeom prst="rect">
            <a:avLst/>
          </a:prstGeom>
        </p:spPr>
      </p:pic>
      <p:sp>
        <p:nvSpPr>
          <p:cNvPr id="6" name="TextBox 5">
            <a:extLst>
              <a:ext uri="{FF2B5EF4-FFF2-40B4-BE49-F238E27FC236}">
                <a16:creationId xmlns:a16="http://schemas.microsoft.com/office/drawing/2014/main" id="{9089B877-69BE-48D5-BE3E-074A6089BAE1}"/>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E94C5B30-2F1A-4448-B3BF-CAB3E219152D}"/>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55379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A0FCBD-4735-EB47-A0B2-F841AD20AD0E}"/>
              </a:ext>
            </a:extLst>
          </p:cNvPr>
          <p:cNvCxnSpPr>
            <a:cxnSpLocks/>
          </p:cNvCxnSpPr>
          <p:nvPr/>
        </p:nvCxnSpPr>
        <p:spPr>
          <a:xfrm>
            <a:off x="8621340" y="2856524"/>
            <a:ext cx="0" cy="309168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2350C38-1648-6847-B762-9DF08395247C}"/>
              </a:ext>
            </a:extLst>
          </p:cNvPr>
          <p:cNvGrpSpPr/>
          <p:nvPr/>
        </p:nvGrpSpPr>
        <p:grpSpPr>
          <a:xfrm>
            <a:off x="2280348" y="2416595"/>
            <a:ext cx="3131919" cy="879858"/>
            <a:chOff x="2280348" y="2416595"/>
            <a:chExt cx="3131919" cy="879858"/>
          </a:xfrm>
        </p:grpSpPr>
        <p:sp>
          <p:nvSpPr>
            <p:cNvPr id="7" name="Left Bracket 6">
              <a:extLst>
                <a:ext uri="{FF2B5EF4-FFF2-40B4-BE49-F238E27FC236}">
                  <a16:creationId xmlns:a16="http://schemas.microsoft.com/office/drawing/2014/main" id="{DDC0DED5-97A7-6B49-AF11-E27CB37C8133}"/>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2300B310-70A9-C14E-81C8-55F837944A15}"/>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2E16BC6-46A2-1A44-A88E-7AB4792722EC}"/>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0172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C4EDB-75D0-4958-8E94-005CBB37E250}"/>
              </a:ext>
            </a:extLst>
          </p:cNvPr>
          <p:cNvPicPr>
            <a:picLocks noChangeAspect="1"/>
          </p:cNvPicPr>
          <p:nvPr/>
        </p:nvPicPr>
        <p:blipFill>
          <a:blip r:embed="rId2"/>
          <a:stretch>
            <a:fillRect/>
          </a:stretch>
        </p:blipFill>
        <p:spPr>
          <a:xfrm>
            <a:off x="3430715" y="1666550"/>
            <a:ext cx="5330567" cy="3524898"/>
          </a:xfrm>
          <a:prstGeom prst="rect">
            <a:avLst/>
          </a:prstGeom>
        </p:spPr>
      </p:pic>
      <p:sp>
        <p:nvSpPr>
          <p:cNvPr id="4" name="TextBox 3">
            <a:extLst>
              <a:ext uri="{FF2B5EF4-FFF2-40B4-BE49-F238E27FC236}">
                <a16:creationId xmlns:a16="http://schemas.microsoft.com/office/drawing/2014/main" id="{539F181C-82C6-4C18-9C21-90698892FD42}"/>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6D5F0273-8938-414D-92A6-B78046520B8F}"/>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21246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20" y="1604682"/>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06F31-B6B8-4DD0-9A84-434E85B1097A}"/>
              </a:ext>
            </a:extLst>
          </p:cNvPr>
          <p:cNvPicPr>
            <a:picLocks noChangeAspect="1"/>
          </p:cNvPicPr>
          <p:nvPr/>
        </p:nvPicPr>
        <p:blipFill>
          <a:blip r:embed="rId2"/>
          <a:stretch>
            <a:fillRect/>
          </a:stretch>
        </p:blipFill>
        <p:spPr>
          <a:xfrm>
            <a:off x="3441160" y="1678620"/>
            <a:ext cx="5309680" cy="3500760"/>
          </a:xfrm>
          <a:prstGeom prst="rect">
            <a:avLst/>
          </a:prstGeom>
        </p:spPr>
      </p:pic>
      <p:sp>
        <p:nvSpPr>
          <p:cNvPr id="5" name="TextBox 4">
            <a:extLst>
              <a:ext uri="{FF2B5EF4-FFF2-40B4-BE49-F238E27FC236}">
                <a16:creationId xmlns:a16="http://schemas.microsoft.com/office/drawing/2014/main" id="{CF9C257F-FA80-4C56-A4FD-6F268F9008AE}"/>
              </a:ext>
            </a:extLst>
          </p:cNvPr>
          <p:cNvSpPr txBox="1"/>
          <p:nvPr/>
        </p:nvSpPr>
        <p:spPr>
          <a:xfrm>
            <a:off x="3430715"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568DE677-3263-41AC-A0E4-8AC6786F195A}"/>
              </a:ext>
            </a:extLst>
          </p:cNvPr>
          <p:cNvSpPr txBox="1"/>
          <p:nvPr/>
        </p:nvSpPr>
        <p:spPr>
          <a:xfrm>
            <a:off x="6732161" y="342899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570484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11AF2A-880C-4775-8EDD-C58598B39BA3}"/>
              </a:ext>
            </a:extLst>
          </p:cNvPr>
          <p:cNvPicPr>
            <a:picLocks noChangeAspect="1"/>
          </p:cNvPicPr>
          <p:nvPr/>
        </p:nvPicPr>
        <p:blipFill>
          <a:blip r:embed="rId2"/>
          <a:stretch>
            <a:fillRect/>
          </a:stretch>
        </p:blipFill>
        <p:spPr>
          <a:xfrm>
            <a:off x="1790699" y="1657887"/>
            <a:ext cx="8610600" cy="3542223"/>
          </a:xfrm>
          <a:prstGeom prst="rect">
            <a:avLst/>
          </a:prstGeom>
        </p:spPr>
      </p:pic>
      <p:sp>
        <p:nvSpPr>
          <p:cNvPr id="9" name="TextBox 8">
            <a:extLst>
              <a:ext uri="{FF2B5EF4-FFF2-40B4-BE49-F238E27FC236}">
                <a16:creationId xmlns:a16="http://schemas.microsoft.com/office/drawing/2014/main" id="{4720AFCA-7C59-4134-B4F0-C6032F5FC342}"/>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4FED53B-88AF-4ADE-8145-7187EF71223B}"/>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39315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405519" y="1604680"/>
            <a:ext cx="11380959" cy="3648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9E89A-7770-409A-AB54-FBFE46521CB5}"/>
              </a:ext>
            </a:extLst>
          </p:cNvPr>
          <p:cNvPicPr>
            <a:picLocks noChangeAspect="1"/>
          </p:cNvPicPr>
          <p:nvPr/>
        </p:nvPicPr>
        <p:blipFill>
          <a:blip r:embed="rId2"/>
          <a:stretch>
            <a:fillRect/>
          </a:stretch>
        </p:blipFill>
        <p:spPr>
          <a:xfrm>
            <a:off x="1786416" y="1654551"/>
            <a:ext cx="8619163" cy="3548892"/>
          </a:xfrm>
          <a:prstGeom prst="rect">
            <a:avLst/>
          </a:prstGeom>
        </p:spPr>
      </p:pic>
      <p:sp>
        <p:nvSpPr>
          <p:cNvPr id="5" name="TextBox 4">
            <a:extLst>
              <a:ext uri="{FF2B5EF4-FFF2-40B4-BE49-F238E27FC236}">
                <a16:creationId xmlns:a16="http://schemas.microsoft.com/office/drawing/2014/main" id="{181585D7-7BC4-43CD-A87D-AFA8FBF5A09E}"/>
              </a:ext>
            </a:extLst>
          </p:cNvPr>
          <p:cNvSpPr txBox="1"/>
          <p:nvPr/>
        </p:nvSpPr>
        <p:spPr>
          <a:xfrm>
            <a:off x="8052347"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4A05312C-A0EE-4EC4-AD66-92A3F7C5B573}"/>
              </a:ext>
            </a:extLst>
          </p:cNvPr>
          <p:cNvSpPr txBox="1"/>
          <p:nvPr/>
        </p:nvSpPr>
        <p:spPr>
          <a:xfrm>
            <a:off x="2110533" y="335522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2760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8" name="Picture 7">
            <a:extLst>
              <a:ext uri="{FF2B5EF4-FFF2-40B4-BE49-F238E27FC236}">
                <a16:creationId xmlns:a16="http://schemas.microsoft.com/office/drawing/2014/main" id="{492F511D-B535-4FE7-BF6E-A9D9E51DB076}"/>
              </a:ext>
            </a:extLst>
          </p:cNvPr>
          <p:cNvPicPr>
            <a:picLocks noChangeAspect="1"/>
          </p:cNvPicPr>
          <p:nvPr/>
        </p:nvPicPr>
        <p:blipFill>
          <a:blip r:embed="rId3"/>
          <a:stretch>
            <a:fillRect/>
          </a:stretch>
        </p:blipFill>
        <p:spPr>
          <a:xfrm>
            <a:off x="2361926" y="856797"/>
            <a:ext cx="7468145" cy="4386882"/>
          </a:xfrm>
          <a:prstGeom prst="rect">
            <a:avLst/>
          </a:prstGeom>
        </p:spPr>
      </p:pic>
      <p:sp>
        <p:nvSpPr>
          <p:cNvPr id="9" name="TextBox 8">
            <a:extLst>
              <a:ext uri="{FF2B5EF4-FFF2-40B4-BE49-F238E27FC236}">
                <a16:creationId xmlns:a16="http://schemas.microsoft.com/office/drawing/2014/main" id="{7F82C8BF-E79B-4C9C-B8B9-BFA17135BAD8}"/>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95731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24E83-6A87-4457-8AFC-4C249CD28899}"/>
              </a:ext>
            </a:extLst>
          </p:cNvPr>
          <p:cNvSpPr/>
          <p:nvPr/>
        </p:nvSpPr>
        <p:spPr>
          <a:xfrm>
            <a:off x="405520" y="806821"/>
            <a:ext cx="11380959" cy="4486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3C3D91-A321-4669-A55B-0AEEC6F84083}"/>
              </a:ext>
            </a:extLst>
          </p:cNvPr>
          <p:cNvPicPr>
            <a:picLocks noChangeAspect="1"/>
          </p:cNvPicPr>
          <p:nvPr/>
        </p:nvPicPr>
        <p:blipFill>
          <a:blip r:embed="rId2"/>
          <a:stretch>
            <a:fillRect/>
          </a:stretch>
        </p:blipFill>
        <p:spPr>
          <a:xfrm rot="16200000">
            <a:off x="2912838" y="3577949"/>
            <a:ext cx="236367" cy="144447"/>
          </a:xfrm>
          <a:prstGeom prst="rect">
            <a:avLst/>
          </a:prstGeom>
        </p:spPr>
      </p:pic>
      <p:pic>
        <p:nvPicPr>
          <p:cNvPr id="7" name="Picture 6">
            <a:extLst>
              <a:ext uri="{FF2B5EF4-FFF2-40B4-BE49-F238E27FC236}">
                <a16:creationId xmlns:a16="http://schemas.microsoft.com/office/drawing/2014/main" id="{55410590-79AB-4F0A-8FD4-F801680BAFD3}"/>
              </a:ext>
            </a:extLst>
          </p:cNvPr>
          <p:cNvPicPr>
            <a:picLocks noChangeAspect="1"/>
          </p:cNvPicPr>
          <p:nvPr/>
        </p:nvPicPr>
        <p:blipFill>
          <a:blip r:embed="rId2"/>
          <a:stretch>
            <a:fillRect/>
          </a:stretch>
        </p:blipFill>
        <p:spPr>
          <a:xfrm rot="16200000">
            <a:off x="4347303" y="3577949"/>
            <a:ext cx="236367" cy="144447"/>
          </a:xfrm>
          <a:prstGeom prst="rect">
            <a:avLst/>
          </a:prstGeom>
        </p:spPr>
      </p:pic>
      <p:pic>
        <p:nvPicPr>
          <p:cNvPr id="2" name="Picture 1">
            <a:extLst>
              <a:ext uri="{FF2B5EF4-FFF2-40B4-BE49-F238E27FC236}">
                <a16:creationId xmlns:a16="http://schemas.microsoft.com/office/drawing/2014/main" id="{5ECD2A91-40ED-429F-9F31-491D18ED0599}"/>
              </a:ext>
            </a:extLst>
          </p:cNvPr>
          <p:cNvPicPr>
            <a:picLocks noChangeAspect="1"/>
          </p:cNvPicPr>
          <p:nvPr/>
        </p:nvPicPr>
        <p:blipFill>
          <a:blip r:embed="rId3"/>
          <a:stretch>
            <a:fillRect/>
          </a:stretch>
        </p:blipFill>
        <p:spPr>
          <a:xfrm>
            <a:off x="2370188" y="862983"/>
            <a:ext cx="7451621" cy="4374509"/>
          </a:xfrm>
          <a:prstGeom prst="rect">
            <a:avLst/>
          </a:prstGeom>
        </p:spPr>
      </p:pic>
      <p:sp>
        <p:nvSpPr>
          <p:cNvPr id="10" name="TextBox 9">
            <a:extLst>
              <a:ext uri="{FF2B5EF4-FFF2-40B4-BE49-F238E27FC236}">
                <a16:creationId xmlns:a16="http://schemas.microsoft.com/office/drawing/2014/main" id="{20DA676E-94D2-4211-AC98-4C2FBDF95E9C}"/>
              </a:ext>
            </a:extLst>
          </p:cNvPr>
          <p:cNvSpPr txBox="1"/>
          <p:nvPr/>
        </p:nvSpPr>
        <p:spPr>
          <a:xfrm>
            <a:off x="5335437" y="35319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245449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3D00D4C-3487-4DC2-A929-20A6933019C9}"/>
              </a:ext>
            </a:extLst>
          </p:cNvPr>
          <p:cNvGrpSpPr/>
          <p:nvPr/>
        </p:nvGrpSpPr>
        <p:grpSpPr>
          <a:xfrm>
            <a:off x="916214" y="3111110"/>
            <a:ext cx="2729956" cy="1846660"/>
            <a:chOff x="154214" y="1161567"/>
            <a:chExt cx="2729956" cy="1846660"/>
          </a:xfrm>
        </p:grpSpPr>
        <p:sp>
          <p:nvSpPr>
            <p:cNvPr id="4" name="TextBox 3">
              <a:extLst>
                <a:ext uri="{FF2B5EF4-FFF2-40B4-BE49-F238E27FC236}">
                  <a16:creationId xmlns:a16="http://schemas.microsoft.com/office/drawing/2014/main" id="{33C9425D-B2FF-4099-B6A9-77A58235F139}"/>
                </a:ext>
              </a:extLst>
            </p:cNvPr>
            <p:cNvSpPr txBox="1"/>
            <p:nvPr/>
          </p:nvSpPr>
          <p:spPr>
            <a:xfrm>
              <a:off x="15421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logistic)</a:t>
              </a:r>
            </a:p>
          </p:txBody>
        </p:sp>
        <p:sp>
          <p:nvSpPr>
            <p:cNvPr id="5" name="TextBox 4">
              <a:extLst>
                <a:ext uri="{FF2B5EF4-FFF2-40B4-BE49-F238E27FC236}">
                  <a16:creationId xmlns:a16="http://schemas.microsoft.com/office/drawing/2014/main" id="{9DB80225-185B-4378-9A8E-44486845B372}"/>
                </a:ext>
              </a:extLst>
            </p:cNvPr>
            <p:cNvSpPr txBox="1"/>
            <p:nvPr/>
          </p:nvSpPr>
          <p:spPr>
            <a:xfrm>
              <a:off x="15421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machine)</a:t>
              </a:r>
            </a:p>
          </p:txBody>
        </p:sp>
        <p:sp>
          <p:nvSpPr>
            <p:cNvPr id="6" name="TextBox 5">
              <a:extLst>
                <a:ext uri="{FF2B5EF4-FFF2-40B4-BE49-F238E27FC236}">
                  <a16:creationId xmlns:a16="http://schemas.microsoft.com/office/drawing/2014/main" id="{8B5549BC-9A6D-4778-BED7-F26139EA95A6}"/>
                </a:ext>
              </a:extLst>
            </p:cNvPr>
            <p:cNvSpPr txBox="1"/>
            <p:nvPr/>
          </p:nvSpPr>
          <p:spPr>
            <a:xfrm>
              <a:off x="154214" y="1900231"/>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sigmoid)</a:t>
              </a:r>
            </a:p>
          </p:txBody>
        </p:sp>
        <p:sp>
          <p:nvSpPr>
            <p:cNvPr id="7" name="TextBox 6">
              <a:extLst>
                <a:ext uri="{FF2B5EF4-FFF2-40B4-BE49-F238E27FC236}">
                  <a16:creationId xmlns:a16="http://schemas.microsoft.com/office/drawing/2014/main" id="{374EC77E-CC7D-4EAC-B445-2A9CEAE9D215}"/>
                </a:ext>
              </a:extLst>
            </p:cNvPr>
            <p:cNvSpPr txBox="1"/>
            <p:nvPr/>
          </p:nvSpPr>
          <p:spPr>
            <a:xfrm>
              <a:off x="15421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supervised)</a:t>
              </a:r>
            </a:p>
          </p:txBody>
        </p:sp>
        <p:sp>
          <p:nvSpPr>
            <p:cNvPr id="8" name="TextBox 7">
              <a:extLst>
                <a:ext uri="{FF2B5EF4-FFF2-40B4-BE49-F238E27FC236}">
                  <a16:creationId xmlns:a16="http://schemas.microsoft.com/office/drawing/2014/main" id="{4169B992-F32F-4050-A82C-370A4080EFC2}"/>
                </a:ext>
              </a:extLst>
            </p:cNvPr>
            <p:cNvSpPr txBox="1"/>
            <p:nvPr/>
          </p:nvSpPr>
          <p:spPr>
            <a:xfrm>
              <a:off x="15421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neural)</a:t>
              </a:r>
            </a:p>
          </p:txBody>
        </p:sp>
      </p:grpSp>
      <p:grpSp>
        <p:nvGrpSpPr>
          <p:cNvPr id="14" name="Group 13">
            <a:extLst>
              <a:ext uri="{FF2B5EF4-FFF2-40B4-BE49-F238E27FC236}">
                <a16:creationId xmlns:a16="http://schemas.microsoft.com/office/drawing/2014/main" id="{4FD12923-1F26-4E3B-BEE2-DF7A5B14932F}"/>
              </a:ext>
            </a:extLst>
          </p:cNvPr>
          <p:cNvGrpSpPr/>
          <p:nvPr/>
        </p:nvGrpSpPr>
        <p:grpSpPr>
          <a:xfrm>
            <a:off x="5701302" y="3111110"/>
            <a:ext cx="2902676" cy="1846660"/>
            <a:chOff x="3244124" y="1161567"/>
            <a:chExt cx="2902676" cy="1846660"/>
          </a:xfrm>
        </p:grpSpPr>
        <p:sp>
          <p:nvSpPr>
            <p:cNvPr id="9" name="TextBox 8">
              <a:extLst>
                <a:ext uri="{FF2B5EF4-FFF2-40B4-BE49-F238E27FC236}">
                  <a16:creationId xmlns:a16="http://schemas.microsoft.com/office/drawing/2014/main" id="{36006BBD-885B-44C6-91B6-5350BCDF212D}"/>
                </a:ext>
              </a:extLst>
            </p:cNvPr>
            <p:cNvSpPr txBox="1"/>
            <p:nvPr/>
          </p:nvSpPr>
          <p:spPr>
            <a:xfrm>
              <a:off x="3244124" y="1161567"/>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zebra)</a:t>
              </a:r>
            </a:p>
          </p:txBody>
        </p:sp>
        <p:sp>
          <p:nvSpPr>
            <p:cNvPr id="10" name="TextBox 9">
              <a:extLst>
                <a:ext uri="{FF2B5EF4-FFF2-40B4-BE49-F238E27FC236}">
                  <a16:creationId xmlns:a16="http://schemas.microsoft.com/office/drawing/2014/main" id="{71DC91BD-2D33-49B4-B482-8DEAF5178D6A}"/>
                </a:ext>
              </a:extLst>
            </p:cNvPr>
            <p:cNvSpPr txBox="1"/>
            <p:nvPr/>
          </p:nvSpPr>
          <p:spPr>
            <a:xfrm>
              <a:off x="3244124" y="1530899"/>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pimples)</a:t>
              </a:r>
            </a:p>
          </p:txBody>
        </p:sp>
        <p:sp>
          <p:nvSpPr>
            <p:cNvPr id="11" name="TextBox 10">
              <a:extLst>
                <a:ext uri="{FF2B5EF4-FFF2-40B4-BE49-F238E27FC236}">
                  <a16:creationId xmlns:a16="http://schemas.microsoft.com/office/drawing/2014/main" id="{8037B0A3-DDCA-447B-91C2-8DBE71B79124}"/>
                </a:ext>
              </a:extLst>
            </p:cNvPr>
            <p:cNvSpPr txBox="1"/>
            <p:nvPr/>
          </p:nvSpPr>
          <p:spPr>
            <a:xfrm>
              <a:off x="3244124" y="1900231"/>
              <a:ext cx="290267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Gangnam-Style)</a:t>
              </a:r>
            </a:p>
          </p:txBody>
        </p:sp>
        <p:sp>
          <p:nvSpPr>
            <p:cNvPr id="12" name="TextBox 11">
              <a:extLst>
                <a:ext uri="{FF2B5EF4-FFF2-40B4-BE49-F238E27FC236}">
                  <a16:creationId xmlns:a16="http://schemas.microsoft.com/office/drawing/2014/main" id="{AF37E86A-CE01-4E09-A4DA-BB61E5437A59}"/>
                </a:ext>
              </a:extLst>
            </p:cNvPr>
            <p:cNvSpPr txBox="1"/>
            <p:nvPr/>
          </p:nvSpPr>
          <p:spPr>
            <a:xfrm>
              <a:off x="3244124" y="2269563"/>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toothpaste)</a:t>
              </a:r>
            </a:p>
          </p:txBody>
        </p:sp>
        <p:sp>
          <p:nvSpPr>
            <p:cNvPr id="13" name="TextBox 12">
              <a:extLst>
                <a:ext uri="{FF2B5EF4-FFF2-40B4-BE49-F238E27FC236}">
                  <a16:creationId xmlns:a16="http://schemas.microsoft.com/office/drawing/2014/main" id="{F9030FA7-BE98-4769-AC85-08A75D0D56F6}"/>
                </a:ext>
              </a:extLst>
            </p:cNvPr>
            <p:cNvSpPr txBox="1"/>
            <p:nvPr/>
          </p:nvSpPr>
          <p:spPr>
            <a:xfrm>
              <a:off x="3244124" y="2638895"/>
              <a:ext cx="2729956" cy="369332"/>
            </a:xfrm>
            <a:prstGeom prst="rect">
              <a:avLst/>
            </a:prstGeom>
            <a:noFill/>
          </p:spPr>
          <p:txBody>
            <a:bodyPr wrap="square" rtlCol="0">
              <a:spAutoFit/>
            </a:bodyPr>
            <a:lstStyle/>
            <a:p>
              <a:r>
                <a:rPr lang="en-US" dirty="0"/>
                <a:t>(</a:t>
              </a:r>
              <a:r>
                <a:rPr lang="en-US" dirty="0">
                  <a:solidFill>
                    <a:schemeClr val="accent6"/>
                  </a:solidFill>
                </a:rPr>
                <a:t>regression</a:t>
              </a:r>
              <a:r>
                <a:rPr lang="en-US" dirty="0"/>
                <a:t>, idiot)</a:t>
              </a:r>
            </a:p>
          </p:txBody>
        </p:sp>
      </p:grpSp>
      <p:grpSp>
        <p:nvGrpSpPr>
          <p:cNvPr id="21" name="Group 20">
            <a:extLst>
              <a:ext uri="{FF2B5EF4-FFF2-40B4-BE49-F238E27FC236}">
                <a16:creationId xmlns:a16="http://schemas.microsoft.com/office/drawing/2014/main" id="{8232300E-EA18-49E7-9791-EFDE492CEC97}"/>
              </a:ext>
            </a:extLst>
          </p:cNvPr>
          <p:cNvGrpSpPr/>
          <p:nvPr/>
        </p:nvGrpSpPr>
        <p:grpSpPr>
          <a:xfrm>
            <a:off x="874032" y="2352210"/>
            <a:ext cx="7729946" cy="533230"/>
            <a:chOff x="874032" y="2352210"/>
            <a:chExt cx="6673306" cy="533230"/>
          </a:xfrm>
        </p:grpSpPr>
        <p:cxnSp>
          <p:nvCxnSpPr>
            <p:cNvPr id="17" name="Straight Connector 16">
              <a:extLst>
                <a:ext uri="{FF2B5EF4-FFF2-40B4-BE49-F238E27FC236}">
                  <a16:creationId xmlns:a16="http://schemas.microsoft.com/office/drawing/2014/main" id="{D905D60B-122A-40A1-99B1-2F3D4D6C07F4}"/>
                </a:ext>
              </a:extLst>
            </p:cNvPr>
            <p:cNvCxnSpPr>
              <a:cxnSpLocks/>
            </p:cNvCxnSpPr>
            <p:nvPr/>
          </p:nvCxnSpPr>
          <p:spPr>
            <a:xfrm>
              <a:off x="874032" y="2885440"/>
              <a:ext cx="667330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2C1E46-E030-4579-B04C-956B9D76AC77}"/>
                </a:ext>
              </a:extLst>
            </p:cNvPr>
            <p:cNvSpPr txBox="1"/>
            <p:nvPr/>
          </p:nvSpPr>
          <p:spPr>
            <a:xfrm>
              <a:off x="874032" y="2352210"/>
              <a:ext cx="6673306" cy="461665"/>
            </a:xfrm>
            <a:prstGeom prst="rect">
              <a:avLst/>
            </a:prstGeom>
            <a:noFill/>
          </p:spPr>
          <p:txBody>
            <a:bodyPr wrap="square" rtlCol="0">
              <a:spAutoFit/>
            </a:bodyPr>
            <a:lstStyle/>
            <a:p>
              <a:pPr algn="ctr"/>
              <a:r>
                <a:rPr lang="en-US" sz="2400" b="1" dirty="0"/>
                <a:t>Binomial Classification</a:t>
              </a:r>
            </a:p>
          </p:txBody>
        </p:sp>
      </p:grpSp>
      <p:sp>
        <p:nvSpPr>
          <p:cNvPr id="20" name="TextBox 19">
            <a:extLst>
              <a:ext uri="{FF2B5EF4-FFF2-40B4-BE49-F238E27FC236}">
                <a16:creationId xmlns:a16="http://schemas.microsoft.com/office/drawing/2014/main" id="{17C1AF95-94D2-45EE-BCD0-68F9CB367637}"/>
              </a:ext>
            </a:extLst>
          </p:cNvPr>
          <p:cNvSpPr txBox="1"/>
          <p:nvPr/>
        </p:nvSpPr>
        <p:spPr>
          <a:xfrm>
            <a:off x="4210685" y="3757441"/>
            <a:ext cx="640080" cy="553998"/>
          </a:xfrm>
          <a:prstGeom prst="rect">
            <a:avLst/>
          </a:prstGeom>
          <a:noFill/>
        </p:spPr>
        <p:txBody>
          <a:bodyPr wrap="square" rtlCol="0">
            <a:spAutoFit/>
          </a:bodyPr>
          <a:lstStyle/>
          <a:p>
            <a:r>
              <a:rPr lang="en-US" sz="3000" dirty="0"/>
              <a:t>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71AD56-0FA5-4268-951F-7CE6882AB17F}"/>
                  </a:ext>
                </a:extLst>
              </p:cNvPr>
              <p:cNvSpPr txBox="1"/>
              <p:nvPr/>
            </p:nvSpPr>
            <p:spPr>
              <a:xfrm>
                <a:off x="916214" y="5183439"/>
                <a:ext cx="2263866" cy="944746"/>
              </a:xfrm>
              <a:prstGeom prst="rect">
                <a:avLst/>
              </a:prstGeom>
              <a:noFill/>
            </p:spPr>
            <p:txBody>
              <a:bodyPr wrap="square" rtlCol="0">
                <a:spAutoFit/>
              </a:bodyPr>
              <a:lstStyle/>
              <a:p>
                <a:r>
                  <a:rPr lang="en-US" dirty="0"/>
                  <a:t>Likely to observe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𝑝𝑜𝑠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F271AD56-0FA5-4268-951F-7CE6882AB17F}"/>
                  </a:ext>
                </a:extLst>
              </p:cNvPr>
              <p:cNvSpPr txBox="1">
                <a:spLocks noRot="1" noChangeAspect="1" noMove="1" noResize="1" noEditPoints="1" noAdjustHandles="1" noChangeArrowheads="1" noChangeShapeType="1" noTextEdit="1"/>
              </p:cNvSpPr>
              <p:nvPr/>
            </p:nvSpPr>
            <p:spPr>
              <a:xfrm>
                <a:off x="916214" y="5183439"/>
                <a:ext cx="2263866" cy="944746"/>
              </a:xfrm>
              <a:prstGeom prst="rect">
                <a:avLst/>
              </a:prstGeom>
              <a:blipFill>
                <a:blip r:embed="rId2"/>
                <a:stretch>
                  <a:fillRect l="-2151" t="-322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C13F99-25C0-4E59-A11E-F0DB4DB6BF9A}"/>
                  </a:ext>
                </a:extLst>
              </p:cNvPr>
              <p:cNvSpPr txBox="1"/>
              <p:nvPr/>
            </p:nvSpPr>
            <p:spPr>
              <a:xfrm>
                <a:off x="5701301" y="5183439"/>
                <a:ext cx="2308379" cy="945900"/>
              </a:xfrm>
              <a:prstGeom prst="rect">
                <a:avLst/>
              </a:prstGeom>
              <a:noFill/>
            </p:spPr>
            <p:txBody>
              <a:bodyPr wrap="square" rtlCol="0">
                <a:spAutoFit/>
              </a:bodyPr>
              <a:lstStyle/>
              <a:p>
                <a:r>
                  <a:rPr lang="en-US" dirty="0"/>
                  <a:t>Unlikely to observe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𝑛𝑒𝑔</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B2C13F99-25C0-4E59-A11E-F0DB4DB6BF9A}"/>
                  </a:ext>
                </a:extLst>
              </p:cNvPr>
              <p:cNvSpPr txBox="1">
                <a:spLocks noRot="1" noChangeAspect="1" noMove="1" noResize="1" noEditPoints="1" noAdjustHandles="1" noChangeArrowheads="1" noChangeShapeType="1" noTextEdit="1"/>
              </p:cNvSpPr>
              <p:nvPr/>
            </p:nvSpPr>
            <p:spPr>
              <a:xfrm>
                <a:off x="5701301" y="5183439"/>
                <a:ext cx="2308379" cy="945900"/>
              </a:xfrm>
              <a:prstGeom prst="rect">
                <a:avLst/>
              </a:prstGeom>
              <a:blipFill>
                <a:blip r:embed="rId3"/>
                <a:stretch>
                  <a:fillRect l="-2111" t="-3226" b="-3226"/>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8CE0DC6-CDA2-459D-8D58-2E06F53C855C}"/>
              </a:ext>
            </a:extLst>
          </p:cNvPr>
          <p:cNvCxnSpPr>
            <a:cxnSpLocks/>
          </p:cNvCxnSpPr>
          <p:nvPr/>
        </p:nvCxnSpPr>
        <p:spPr>
          <a:xfrm>
            <a:off x="5664200" y="5105400"/>
            <a:ext cx="289913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28C9FA-5E99-4210-BCD7-2673B42DA567}"/>
              </a:ext>
            </a:extLst>
          </p:cNvPr>
          <p:cNvCxnSpPr>
            <a:cxnSpLocks/>
          </p:cNvCxnSpPr>
          <p:nvPr/>
        </p:nvCxnSpPr>
        <p:spPr>
          <a:xfrm>
            <a:off x="874032" y="5105400"/>
            <a:ext cx="49306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C52877-0EFB-49F4-B072-6F131D86828A}"/>
              </a:ext>
            </a:extLst>
          </p:cNvPr>
          <p:cNvPicPr>
            <a:picLocks noChangeAspect="1"/>
          </p:cNvPicPr>
          <p:nvPr/>
        </p:nvPicPr>
        <p:blipFill>
          <a:blip r:embed="rId4"/>
          <a:stretch>
            <a:fillRect/>
          </a:stretch>
        </p:blipFill>
        <p:spPr>
          <a:xfrm>
            <a:off x="327212" y="593841"/>
            <a:ext cx="11421035" cy="748371"/>
          </a:xfrm>
          <a:prstGeom prst="rect">
            <a:avLst/>
          </a:prstGeom>
        </p:spPr>
      </p:pic>
      <p:sp>
        <p:nvSpPr>
          <p:cNvPr id="24" name="TextBox 23">
            <a:extLst>
              <a:ext uri="{FF2B5EF4-FFF2-40B4-BE49-F238E27FC236}">
                <a16:creationId xmlns:a16="http://schemas.microsoft.com/office/drawing/2014/main" id="{D6E73D95-A899-4744-BC8A-0D671EF465FF}"/>
              </a:ext>
            </a:extLst>
          </p:cNvPr>
          <p:cNvSpPr txBox="1"/>
          <p:nvPr/>
        </p:nvSpPr>
        <p:spPr>
          <a:xfrm>
            <a:off x="3516164" y="436614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3373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46887-1E3E-496E-9F51-04EF4D9A68D4}"/>
              </a:ext>
            </a:extLst>
          </p:cNvPr>
          <p:cNvPicPr>
            <a:picLocks noChangeAspect="1"/>
          </p:cNvPicPr>
          <p:nvPr/>
        </p:nvPicPr>
        <p:blipFill>
          <a:blip r:embed="rId2"/>
          <a:stretch>
            <a:fillRect/>
          </a:stretch>
        </p:blipFill>
        <p:spPr>
          <a:xfrm>
            <a:off x="736924" y="764332"/>
            <a:ext cx="9222722" cy="5517405"/>
          </a:xfrm>
          <a:prstGeom prst="rect">
            <a:avLst/>
          </a:prstGeom>
        </p:spPr>
      </p:pic>
      <p:cxnSp>
        <p:nvCxnSpPr>
          <p:cNvPr id="6" name="Straight Connector 5">
            <a:extLst>
              <a:ext uri="{FF2B5EF4-FFF2-40B4-BE49-F238E27FC236}">
                <a16:creationId xmlns:a16="http://schemas.microsoft.com/office/drawing/2014/main" id="{3FE00A89-1FC0-4D66-B290-9A34B90DCDCE}"/>
              </a:ext>
            </a:extLst>
          </p:cNvPr>
          <p:cNvCxnSpPr>
            <a:cxnSpLocks/>
          </p:cNvCxnSpPr>
          <p:nvPr/>
        </p:nvCxnSpPr>
        <p:spPr>
          <a:xfrm flipH="1">
            <a:off x="1706939" y="3325346"/>
            <a:ext cx="7946649" cy="0"/>
          </a:xfrm>
          <a:prstGeom prst="line">
            <a:avLst/>
          </a:prstGeom>
          <a:ln w="25400">
            <a:solidFill>
              <a:schemeClr val="bg2">
                <a:lumMod val="90000"/>
                <a:alpha val="44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45C4E-FA7B-4F68-BF0D-1FE638B5F8C0}"/>
                  </a:ext>
                </a:extLst>
              </p:cNvPr>
              <p:cNvSpPr txBox="1"/>
              <p:nvPr/>
            </p:nvSpPr>
            <p:spPr>
              <a:xfrm>
                <a:off x="2219324" y="2424095"/>
                <a:ext cx="3209924" cy="553998"/>
              </a:xfrm>
              <a:prstGeom prst="rect">
                <a:avLst/>
              </a:prstGeom>
              <a:noFill/>
            </p:spPr>
            <p:txBody>
              <a:bodyPr wrap="square" rtlCol="0">
                <a:spAutoFit/>
              </a:bodyPr>
              <a:lstStyle/>
              <a:p>
                <a:r>
                  <a:rPr lang="en-US" sz="3000" b="1" dirty="0">
                    <a:solidFill>
                      <a:schemeClr val="accent6"/>
                    </a:solidFill>
                  </a:rPr>
                  <a:t>True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&gt; 0.5</a:t>
                </a:r>
              </a:p>
            </p:txBody>
          </p:sp>
        </mc:Choice>
        <mc:Fallback xmlns="">
          <p:sp>
            <p:nvSpPr>
              <p:cNvPr id="9" name="TextBox 8">
                <a:extLst>
                  <a:ext uri="{FF2B5EF4-FFF2-40B4-BE49-F238E27FC236}">
                    <a16:creationId xmlns:a16="http://schemas.microsoft.com/office/drawing/2014/main" id="{8ED45C4E-FA7B-4F68-BF0D-1FE638B5F8C0}"/>
                  </a:ext>
                </a:extLst>
              </p:cNvPr>
              <p:cNvSpPr txBox="1">
                <a:spLocks noRot="1" noChangeAspect="1" noMove="1" noResize="1" noEditPoints="1" noAdjustHandles="1" noChangeArrowheads="1" noChangeShapeType="1" noTextEdit="1"/>
              </p:cNvSpPr>
              <p:nvPr/>
            </p:nvSpPr>
            <p:spPr>
              <a:xfrm>
                <a:off x="2219324" y="2424095"/>
                <a:ext cx="3209924" cy="553998"/>
              </a:xfrm>
              <a:prstGeom prst="rect">
                <a:avLst/>
              </a:prstGeom>
              <a:blipFill>
                <a:blip r:embed="rId3"/>
                <a:stretch>
                  <a:fillRect l="-4364"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CE397A-2199-442F-9B72-4246E2525BEB}"/>
                  </a:ext>
                </a:extLst>
              </p:cNvPr>
              <p:cNvSpPr txBox="1"/>
              <p:nvPr/>
            </p:nvSpPr>
            <p:spPr>
              <a:xfrm>
                <a:off x="2219324" y="3672600"/>
                <a:ext cx="3128961" cy="553998"/>
              </a:xfrm>
              <a:prstGeom prst="rect">
                <a:avLst/>
              </a:prstGeom>
              <a:noFill/>
            </p:spPr>
            <p:txBody>
              <a:bodyPr wrap="square" rtlCol="0">
                <a:spAutoFit/>
              </a:bodyPr>
              <a:lstStyle/>
              <a:p>
                <a:r>
                  <a:rPr lang="en-US" sz="3000" b="1" dirty="0">
                    <a:solidFill>
                      <a:srgbClr val="FF0000"/>
                    </a:solidFill>
                  </a:rPr>
                  <a:t>False</a:t>
                </a:r>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𝜎</m:t>
                    </m:r>
                    <m:d>
                      <m:dPr>
                        <m:ctrlPr>
                          <a:rPr lang="en-US" sz="3000" b="0" i="1" smtClean="0">
                            <a:latin typeface="Cambria Math" panose="02040503050406030204" pitchFamily="18" charset="0"/>
                            <a:ea typeface="Cambria Math" panose="02040503050406030204" pitchFamily="18" charset="0"/>
                          </a:rPr>
                        </m:ctrlPr>
                      </m:dPr>
                      <m:e>
                        <m:r>
                          <a:rPr lang="en-US" sz="3000" b="0" i="1" smtClean="0">
                            <a:latin typeface="Cambria Math" panose="02040503050406030204" pitchFamily="18" charset="0"/>
                            <a:ea typeface="Cambria Math" panose="02040503050406030204" pitchFamily="18" charset="0"/>
                          </a:rPr>
                          <m:t>𝑥</m:t>
                        </m:r>
                      </m:e>
                    </m:d>
                  </m:oMath>
                </a14:m>
                <a:r>
                  <a:rPr lang="en-US" sz="3000" dirty="0"/>
                  <a:t> &lt; 0.5</a:t>
                </a:r>
              </a:p>
            </p:txBody>
          </p:sp>
        </mc:Choice>
        <mc:Fallback xmlns="">
          <p:sp>
            <p:nvSpPr>
              <p:cNvPr id="10" name="TextBox 9">
                <a:extLst>
                  <a:ext uri="{FF2B5EF4-FFF2-40B4-BE49-F238E27FC236}">
                    <a16:creationId xmlns:a16="http://schemas.microsoft.com/office/drawing/2014/main" id="{EBCE397A-2199-442F-9B72-4246E2525BEB}"/>
                  </a:ext>
                </a:extLst>
              </p:cNvPr>
              <p:cNvSpPr txBox="1">
                <a:spLocks noRot="1" noChangeAspect="1" noMove="1" noResize="1" noEditPoints="1" noAdjustHandles="1" noChangeArrowheads="1" noChangeShapeType="1" noTextEdit="1"/>
              </p:cNvSpPr>
              <p:nvPr/>
            </p:nvSpPr>
            <p:spPr>
              <a:xfrm>
                <a:off x="2219324" y="3672600"/>
                <a:ext cx="3128961" cy="553998"/>
              </a:xfrm>
              <a:prstGeom prst="rect">
                <a:avLst/>
              </a:prstGeom>
              <a:blipFill>
                <a:blip r:embed="rId4"/>
                <a:stretch>
                  <a:fillRect l="-4483" t="-13187" b="-3406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AA6FD6-1653-4E90-BF84-C568C964674D}"/>
              </a:ext>
            </a:extLst>
          </p:cNvPr>
          <p:cNvSpPr txBox="1"/>
          <p:nvPr/>
        </p:nvSpPr>
        <p:spPr>
          <a:xfrm>
            <a:off x="6805613" y="4902417"/>
            <a:ext cx="2619375"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2" name="Rectangle 11">
            <a:extLst>
              <a:ext uri="{FF2B5EF4-FFF2-40B4-BE49-F238E27FC236}">
                <a16:creationId xmlns:a16="http://schemas.microsoft.com/office/drawing/2014/main" id="{88F393FC-59B3-47AB-9BF0-176F33D7BDE4}"/>
              </a:ext>
            </a:extLst>
          </p:cNvPr>
          <p:cNvSpPr/>
          <p:nvPr/>
        </p:nvSpPr>
        <p:spPr>
          <a:xfrm>
            <a:off x="6805613" y="1814513"/>
            <a:ext cx="2395537" cy="60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8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8D0D3D1-9E15-4CEC-803D-F879B118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0" y="1750119"/>
            <a:ext cx="9777307" cy="3665538"/>
          </a:xfrm>
          <a:prstGeom prst="rect">
            <a:avLst/>
          </a:prstGeom>
        </p:spPr>
      </p:pic>
      <p:sp>
        <p:nvSpPr>
          <p:cNvPr id="6" name="TextBox 5">
            <a:extLst>
              <a:ext uri="{FF2B5EF4-FFF2-40B4-BE49-F238E27FC236}">
                <a16:creationId xmlns:a16="http://schemas.microsoft.com/office/drawing/2014/main" id="{CF2E3C1E-F2CE-4C57-BF3D-513344F73D8E}"/>
              </a:ext>
            </a:extLst>
          </p:cNvPr>
          <p:cNvSpPr txBox="1"/>
          <p:nvPr/>
        </p:nvSpPr>
        <p:spPr>
          <a:xfrm>
            <a:off x="1874333" y="2208311"/>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BFC399F4-1692-40FC-A842-36AEA98A18AF}"/>
              </a:ext>
            </a:extLst>
          </p:cNvPr>
          <p:cNvSpPr txBox="1"/>
          <p:nvPr/>
        </p:nvSpPr>
        <p:spPr>
          <a:xfrm>
            <a:off x="6832375" y="2208312"/>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507833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726805B-171D-4F25-BFC8-38A153196A11}"/>
              </a:ext>
            </a:extLst>
          </p:cNvPr>
          <p:cNvGrpSpPr/>
          <p:nvPr/>
        </p:nvGrpSpPr>
        <p:grpSpPr>
          <a:xfrm>
            <a:off x="1355688" y="2425345"/>
            <a:ext cx="10371057" cy="2321859"/>
            <a:chOff x="29306" y="2380128"/>
            <a:chExt cx="10371057" cy="2321859"/>
          </a:xfrm>
        </p:grpSpPr>
        <p:sp>
          <p:nvSpPr>
            <p:cNvPr id="5" name="Rectangle 4">
              <a:extLst>
                <a:ext uri="{FF2B5EF4-FFF2-40B4-BE49-F238E27FC236}">
                  <a16:creationId xmlns:a16="http://schemas.microsoft.com/office/drawing/2014/main" id="{93D433DE-FAB6-47DF-8778-43BC74E03FD4}"/>
                </a:ext>
              </a:extLst>
            </p:cNvPr>
            <p:cNvSpPr/>
            <p:nvPr/>
          </p:nvSpPr>
          <p:spPr>
            <a:xfrm>
              <a:off x="29306" y="2664281"/>
              <a:ext cx="3369825" cy="3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mc:AlternateContent xmlns:mc="http://schemas.openxmlformats.org/markup-compatibility/2006" xmlns:a14="http://schemas.microsoft.com/office/drawing/2010/main">
          <mc:Choice Requires="a14">
            <p:sp>
              <p:nvSpPr>
                <p:cNvPr id="11" name="Double Bracket 10">
                  <a:extLst>
                    <a:ext uri="{FF2B5EF4-FFF2-40B4-BE49-F238E27FC236}">
                      <a16:creationId xmlns:a16="http://schemas.microsoft.com/office/drawing/2014/main" id="{A5D0596E-AF6F-40B6-B68B-96BA5D71955A}"/>
                    </a:ext>
                  </a:extLst>
                </p:cNvPr>
                <p:cNvSpPr/>
                <p:nvPr/>
              </p:nvSpPr>
              <p:spPr>
                <a:xfrm>
                  <a:off x="29306" y="2380128"/>
                  <a:ext cx="3369825" cy="232185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𝑑𝑟𝑖𝑙𝑙𝑖𝑛𝑔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𝑒𝑛𝑔𝑖𝑛𝑒𝑒𝑟</m:t>
                                </m:r>
                              </m:sub>
                            </m:sSub>
                          </m:e>
                        </m:d>
                      </m:oMath>
                    </m:oMathPara>
                  </a14:m>
                  <a:endParaRPr lang="en-US" b="0"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𝑚𝑖𝑛𝑖𝑚𝑖𝑧𝑒𝑑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𝑝𝑟𝑖𝑚𝑎𝑟𝑦</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𝑐𝑜𝑛𝑐𝑒𝑟𝑛𝑠</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𝑙𝑒𝑑</m:t>
                            </m:r>
                          </m:sub>
                        </m:sSub>
                        <m:r>
                          <a:rPr lang="en-US" i="1">
                            <a:latin typeface="Cambria Math" panose="02040503050406030204" pitchFamily="18" charset="0"/>
                          </a:rPr>
                          <m:t>)</m:t>
                        </m:r>
                      </m:oMath>
                    </m:oMathPara>
                  </a14:m>
                  <a:endParaRPr lang="en-US" dirty="0"/>
                </a:p>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𝑑𝑟𝑖𝑙𝑙𝑖𝑛𝑔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𝑝𝑎𝑔𝑒</m:t>
                                </m:r>
                              </m:sub>
                            </m:sSub>
                          </m:e>
                        </m:d>
                      </m:oMath>
                    </m:oMathPara>
                  </a14:m>
                  <a:endParaRPr lang="en-US" dirty="0"/>
                </a:p>
              </p:txBody>
            </p:sp>
          </mc:Choice>
          <mc:Fallback xmlns="">
            <p:sp>
              <p:nvSpPr>
                <p:cNvPr id="11" name="Double Bracket 10">
                  <a:extLst>
                    <a:ext uri="{FF2B5EF4-FFF2-40B4-BE49-F238E27FC236}">
                      <a16:creationId xmlns:a16="http://schemas.microsoft.com/office/drawing/2014/main" id="{A5D0596E-AF6F-40B6-B68B-96BA5D71955A}"/>
                    </a:ext>
                  </a:extLst>
                </p:cNvPr>
                <p:cNvSpPr>
                  <a:spLocks noRot="1" noChangeAspect="1" noMove="1" noResize="1" noEditPoints="1" noAdjustHandles="1" noChangeArrowheads="1" noChangeShapeType="1" noTextEdit="1"/>
                </p:cNvSpPr>
                <p:nvPr/>
              </p:nvSpPr>
              <p:spPr>
                <a:xfrm>
                  <a:off x="29306" y="2380128"/>
                  <a:ext cx="3369825" cy="2321859"/>
                </a:xfrm>
                <a:prstGeom prst="bracketPair">
                  <a:avLst/>
                </a:prstGeom>
                <a:blipFill>
                  <a:blip r:embed="rId2"/>
                  <a:stretch>
                    <a:fillRect/>
                  </a:stretch>
                </a:blipFill>
                <a:ln w="28575"/>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877D8EB-FC9A-4E97-B547-04A776E2E7E8}"/>
                </a:ext>
              </a:extLst>
            </p:cNvPr>
            <p:cNvGrpSpPr/>
            <p:nvPr/>
          </p:nvGrpSpPr>
          <p:grpSpPr>
            <a:xfrm>
              <a:off x="4104860" y="2380129"/>
              <a:ext cx="818451" cy="2321858"/>
              <a:chOff x="4784491" y="2380128"/>
              <a:chExt cx="818451" cy="2321858"/>
            </a:xfrm>
          </p:grpSpPr>
          <p:sp>
            <p:nvSpPr>
              <p:cNvPr id="14" name="Rectangle 13">
                <a:extLst>
                  <a:ext uri="{FF2B5EF4-FFF2-40B4-BE49-F238E27FC236}">
                    <a16:creationId xmlns:a16="http://schemas.microsoft.com/office/drawing/2014/main" id="{5BED4880-6BBF-494B-AC11-75A4A4E245E0}"/>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3" name="Double Bracket 12">
                <a:extLst>
                  <a:ext uri="{FF2B5EF4-FFF2-40B4-BE49-F238E27FC236}">
                    <a16:creationId xmlns:a16="http://schemas.microsoft.com/office/drawing/2014/main" id="{499AF717-0E9C-45CC-84AF-F3ABA886F4C0}"/>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0.432</a:t>
                </a:r>
              </a:p>
              <a:p>
                <a:pPr algn="ctr"/>
                <a:r>
                  <a:rPr lang="en-US" dirty="0"/>
                  <a:t>0.312</a:t>
                </a:r>
              </a:p>
              <a:p>
                <a:pPr algn="ctr"/>
                <a:r>
                  <a:rPr lang="en-US" dirty="0"/>
                  <a:t>0.565</a:t>
                </a:r>
              </a:p>
              <a:p>
                <a:pPr algn="ctr"/>
                <a:r>
                  <a:rPr lang="en-US" dirty="0"/>
                  <a:t>0.102</a:t>
                </a:r>
              </a:p>
              <a:p>
                <a:pPr algn="ctr"/>
                <a:r>
                  <a:rPr lang="en-US" dirty="0"/>
                  <a:t>0.853</a:t>
                </a:r>
              </a:p>
              <a:p>
                <a:pPr algn="ctr"/>
                <a:r>
                  <a:rPr lang="en-US" dirty="0"/>
                  <a:t>0.642</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137E64-AC43-46E8-BB4F-E47185B9A964}"/>
                    </a:ext>
                  </a:extLst>
                </p:cNvPr>
                <p:cNvSpPr/>
                <p:nvPr/>
              </p:nvSpPr>
              <p:spPr>
                <a:xfrm>
                  <a:off x="3546651" y="3356391"/>
                  <a:ext cx="410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84137E64-AC43-46E8-BB4F-E47185B9A964}"/>
                    </a:ext>
                  </a:extLst>
                </p:cNvPr>
                <p:cNvSpPr>
                  <a:spLocks noRot="1" noChangeAspect="1" noMove="1" noResize="1" noEditPoints="1" noAdjustHandles="1" noChangeArrowheads="1" noChangeShapeType="1" noTextEdit="1"/>
                </p:cNvSpPr>
                <p:nvPr/>
              </p:nvSpPr>
              <p:spPr>
                <a:xfrm>
                  <a:off x="3546651" y="3356391"/>
                  <a:ext cx="410689" cy="369332"/>
                </a:xfrm>
                <a:prstGeom prst="rect">
                  <a:avLst/>
                </a:prstGeom>
                <a:blipFill>
                  <a:blip r:embed="rId3"/>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071A033-44AF-4597-ABF6-8A2E5A448B19}"/>
                </a:ext>
              </a:extLst>
            </p:cNvPr>
            <p:cNvSpPr/>
            <p:nvPr/>
          </p:nvSpPr>
          <p:spPr>
            <a:xfrm>
              <a:off x="5178408"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026FB15-DABC-49AC-8982-DCF6067B6C5C}"/>
                </a:ext>
              </a:extLst>
            </p:cNvPr>
            <p:cNvGrpSpPr/>
            <p:nvPr/>
          </p:nvGrpSpPr>
          <p:grpSpPr>
            <a:xfrm>
              <a:off x="5922081" y="2380129"/>
              <a:ext cx="818451" cy="2321858"/>
              <a:chOff x="4784491" y="2380128"/>
              <a:chExt cx="818451" cy="2321858"/>
            </a:xfrm>
          </p:grpSpPr>
          <p:sp>
            <p:nvSpPr>
              <p:cNvPr id="22" name="Rectangle 21">
                <a:extLst>
                  <a:ext uri="{FF2B5EF4-FFF2-40B4-BE49-F238E27FC236}">
                    <a16:creationId xmlns:a16="http://schemas.microsoft.com/office/drawing/2014/main" id="{888A97C3-DE25-431F-B814-B8886E620A82}"/>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Double Bracket 22">
                <a:extLst>
                  <a:ext uri="{FF2B5EF4-FFF2-40B4-BE49-F238E27FC236}">
                    <a16:creationId xmlns:a16="http://schemas.microsoft.com/office/drawing/2014/main" id="{B8605E15-F872-49A4-B34E-BB85269ECA97}"/>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0.653</a:t>
                </a:r>
              </a:p>
              <a:p>
                <a:pPr algn="ctr"/>
                <a:r>
                  <a:rPr lang="en-US" dirty="0"/>
                  <a:t>0.169</a:t>
                </a:r>
              </a:p>
              <a:p>
                <a:pPr algn="ctr"/>
                <a:r>
                  <a:rPr lang="en-US" dirty="0"/>
                  <a:t>0.221</a:t>
                </a:r>
              </a:p>
              <a:p>
                <a:pPr algn="ctr"/>
                <a:r>
                  <a:rPr lang="en-US" dirty="0"/>
                  <a:t>0.043</a:t>
                </a:r>
              </a:p>
              <a:p>
                <a:pPr algn="ctr"/>
                <a:r>
                  <a:rPr lang="en-US" dirty="0"/>
                  <a:t>0.532</a:t>
                </a:r>
              </a:p>
              <a:p>
                <a:pPr algn="ctr"/>
                <a:r>
                  <a:rPr lang="en-US" dirty="0"/>
                  <a:t>0.380</a:t>
                </a:r>
              </a:p>
            </p:txBody>
          </p:sp>
        </p:grpSp>
        <p:sp>
          <p:nvSpPr>
            <p:cNvPr id="24" name="Arrow: Right 23">
              <a:extLst>
                <a:ext uri="{FF2B5EF4-FFF2-40B4-BE49-F238E27FC236}">
                  <a16:creationId xmlns:a16="http://schemas.microsoft.com/office/drawing/2014/main" id="{27D7FC55-9A6A-49EF-9626-CCEB55C9C289}"/>
                </a:ext>
              </a:extLst>
            </p:cNvPr>
            <p:cNvSpPr/>
            <p:nvPr/>
          </p:nvSpPr>
          <p:spPr>
            <a:xfrm>
              <a:off x="6995629" y="3394935"/>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7174456-A5FB-489F-B081-786263BEDF56}"/>
                </a:ext>
              </a:extLst>
            </p:cNvPr>
            <p:cNvGrpSpPr/>
            <p:nvPr/>
          </p:nvGrpSpPr>
          <p:grpSpPr>
            <a:xfrm>
              <a:off x="7739302" y="2380129"/>
              <a:ext cx="818451" cy="2321858"/>
              <a:chOff x="4784491" y="2380128"/>
              <a:chExt cx="818451" cy="2321858"/>
            </a:xfrm>
          </p:grpSpPr>
          <p:sp>
            <p:nvSpPr>
              <p:cNvPr id="26" name="Rectangle 25">
                <a:extLst>
                  <a:ext uri="{FF2B5EF4-FFF2-40B4-BE49-F238E27FC236}">
                    <a16:creationId xmlns:a16="http://schemas.microsoft.com/office/drawing/2014/main" id="{B67CC374-6B48-4B91-A878-55913170A1BA}"/>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7" name="Double Bracket 26">
                <a:extLst>
                  <a:ext uri="{FF2B5EF4-FFF2-40B4-BE49-F238E27FC236}">
                    <a16:creationId xmlns:a16="http://schemas.microsoft.com/office/drawing/2014/main" id="{5B4FE134-3C2B-4169-BE4F-AF8C951BA0AC}"/>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0.853</a:t>
                </a:r>
              </a:p>
              <a:p>
                <a:pPr algn="ctr"/>
                <a:r>
                  <a:rPr lang="en-US" dirty="0"/>
                  <a:t>0.042</a:t>
                </a:r>
              </a:p>
              <a:p>
                <a:pPr algn="ctr"/>
                <a:r>
                  <a:rPr lang="en-US" dirty="0"/>
                  <a:t>0.083</a:t>
                </a:r>
              </a:p>
              <a:p>
                <a:pPr algn="ctr"/>
                <a:r>
                  <a:rPr lang="en-US" dirty="0"/>
                  <a:t>0.009</a:t>
                </a:r>
              </a:p>
              <a:p>
                <a:pPr algn="ctr"/>
                <a:r>
                  <a:rPr lang="en-US" dirty="0"/>
                  <a:t>0.115</a:t>
                </a:r>
              </a:p>
              <a:p>
                <a:pPr algn="ctr"/>
                <a:r>
                  <a:rPr lang="en-US" dirty="0"/>
                  <a:t>0.101</a:t>
                </a:r>
              </a:p>
            </p:txBody>
          </p:sp>
        </p:grpSp>
        <p:sp>
          <p:nvSpPr>
            <p:cNvPr id="28" name="Arrow: Right 27">
              <a:extLst>
                <a:ext uri="{FF2B5EF4-FFF2-40B4-BE49-F238E27FC236}">
                  <a16:creationId xmlns:a16="http://schemas.microsoft.com/office/drawing/2014/main" id="{A28E38B1-DFD5-4652-BFD6-4C88C85318DD}"/>
                </a:ext>
              </a:extLst>
            </p:cNvPr>
            <p:cNvSpPr/>
            <p:nvPr/>
          </p:nvSpPr>
          <p:spPr>
            <a:xfrm>
              <a:off x="8838239" y="3394934"/>
              <a:ext cx="488576" cy="29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0DBE55C-5A93-4574-AB24-5FB0A12A9A8D}"/>
                </a:ext>
              </a:extLst>
            </p:cNvPr>
            <p:cNvGrpSpPr/>
            <p:nvPr/>
          </p:nvGrpSpPr>
          <p:grpSpPr>
            <a:xfrm>
              <a:off x="9581912" y="2380128"/>
              <a:ext cx="818451" cy="2321858"/>
              <a:chOff x="4784491" y="2380128"/>
              <a:chExt cx="818451" cy="2321858"/>
            </a:xfrm>
          </p:grpSpPr>
          <p:sp>
            <p:nvSpPr>
              <p:cNvPr id="30" name="Rectangle 29">
                <a:extLst>
                  <a:ext uri="{FF2B5EF4-FFF2-40B4-BE49-F238E27FC236}">
                    <a16:creationId xmlns:a16="http://schemas.microsoft.com/office/drawing/2014/main" id="{1BE54B37-CC7B-47ED-9F18-D7F30D8D1D88}"/>
                  </a:ext>
                </a:extLst>
              </p:cNvPr>
              <p:cNvSpPr/>
              <p:nvPr/>
            </p:nvSpPr>
            <p:spPr>
              <a:xfrm>
                <a:off x="4793455" y="2752164"/>
                <a:ext cx="809487" cy="221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8CB80C81-E011-4DA1-A72D-25D3A6FA222D}"/>
                  </a:ext>
                </a:extLst>
              </p:cNvPr>
              <p:cNvSpPr/>
              <p:nvPr/>
            </p:nvSpPr>
            <p:spPr>
              <a:xfrm>
                <a:off x="4784491" y="2380128"/>
                <a:ext cx="818451" cy="232185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0.998</a:t>
                </a:r>
              </a:p>
              <a:p>
                <a:pPr algn="ctr"/>
                <a:r>
                  <a:rPr lang="en-US" dirty="0"/>
                  <a:t>0.000</a:t>
                </a:r>
              </a:p>
              <a:p>
                <a:pPr algn="ctr"/>
                <a:r>
                  <a:rPr lang="en-US" dirty="0"/>
                  <a:t>0.001</a:t>
                </a:r>
              </a:p>
              <a:p>
                <a:pPr algn="ctr"/>
                <a:r>
                  <a:rPr lang="en-US" dirty="0"/>
                  <a:t>0.000</a:t>
                </a:r>
              </a:p>
              <a:p>
                <a:pPr algn="ctr"/>
                <a:r>
                  <a:rPr lang="en-US" dirty="0"/>
                  <a:t>0.001</a:t>
                </a:r>
              </a:p>
              <a:p>
                <a:pPr algn="ctr"/>
                <a:r>
                  <a:rPr lang="en-US" dirty="0"/>
                  <a:t>0.002</a:t>
                </a:r>
              </a:p>
            </p:txBody>
          </p:sp>
        </p:grpSp>
      </p:grpSp>
      <p:grpSp>
        <p:nvGrpSpPr>
          <p:cNvPr id="2" name="Group 1">
            <a:extLst>
              <a:ext uri="{FF2B5EF4-FFF2-40B4-BE49-F238E27FC236}">
                <a16:creationId xmlns:a16="http://schemas.microsoft.com/office/drawing/2014/main" id="{3260266D-0C9B-4319-B26C-5418EF60419B}"/>
              </a:ext>
            </a:extLst>
          </p:cNvPr>
          <p:cNvGrpSpPr/>
          <p:nvPr/>
        </p:nvGrpSpPr>
        <p:grpSpPr>
          <a:xfrm>
            <a:off x="140799" y="2757204"/>
            <a:ext cx="959792" cy="1767879"/>
            <a:chOff x="768871" y="2719546"/>
            <a:chExt cx="959792" cy="1767879"/>
          </a:xfrm>
        </p:grpSpPr>
        <p:sp>
          <p:nvSpPr>
            <p:cNvPr id="34" name="TextBox 33">
              <a:extLst>
                <a:ext uri="{FF2B5EF4-FFF2-40B4-BE49-F238E27FC236}">
                  <a16:creationId xmlns:a16="http://schemas.microsoft.com/office/drawing/2014/main" id="{A134A145-B059-43CD-BE3E-AC3ECD776B4D}"/>
                </a:ext>
              </a:extLst>
            </p:cNvPr>
            <p:cNvSpPr txBox="1"/>
            <p:nvPr/>
          </p:nvSpPr>
          <p:spPr>
            <a:xfrm>
              <a:off x="774067" y="2719546"/>
              <a:ext cx="878238" cy="307777"/>
            </a:xfrm>
            <a:prstGeom prst="rect">
              <a:avLst/>
            </a:prstGeom>
            <a:noFill/>
          </p:spPr>
          <p:txBody>
            <a:bodyPr wrap="square" rtlCol="0">
              <a:spAutoFit/>
            </a:bodyPr>
            <a:lstStyle/>
            <a:p>
              <a:r>
                <a:rPr lang="en-US" sz="1400" b="1" dirty="0">
                  <a:solidFill>
                    <a:schemeClr val="accent2"/>
                  </a:solidFill>
                </a:rPr>
                <a:t>engineer</a:t>
              </a:r>
            </a:p>
          </p:txBody>
        </p:sp>
        <p:sp>
          <p:nvSpPr>
            <p:cNvPr id="35" name="TextBox 34">
              <a:extLst>
                <a:ext uri="{FF2B5EF4-FFF2-40B4-BE49-F238E27FC236}">
                  <a16:creationId xmlns:a16="http://schemas.microsoft.com/office/drawing/2014/main" id="{C497C758-14B5-490E-8F1F-B2BBF6EB6C06}"/>
                </a:ext>
              </a:extLst>
            </p:cNvPr>
            <p:cNvSpPr txBox="1"/>
            <p:nvPr/>
          </p:nvSpPr>
          <p:spPr>
            <a:xfrm>
              <a:off x="774067" y="2978156"/>
              <a:ext cx="954596" cy="307777"/>
            </a:xfrm>
            <a:prstGeom prst="rect">
              <a:avLst/>
            </a:prstGeom>
            <a:noFill/>
          </p:spPr>
          <p:txBody>
            <a:bodyPr wrap="square" rtlCol="0">
              <a:spAutoFit/>
            </a:bodyPr>
            <a:lstStyle/>
            <a:p>
              <a:r>
                <a:rPr lang="en-US" sz="1400" b="1" dirty="0">
                  <a:highlight>
                    <a:srgbClr val="FFFF00"/>
                  </a:highlight>
                </a:rPr>
                <a:t>minimized</a:t>
              </a:r>
            </a:p>
          </p:txBody>
        </p:sp>
        <p:sp>
          <p:nvSpPr>
            <p:cNvPr id="37" name="TextBox 36">
              <a:extLst>
                <a:ext uri="{FF2B5EF4-FFF2-40B4-BE49-F238E27FC236}">
                  <a16:creationId xmlns:a16="http://schemas.microsoft.com/office/drawing/2014/main" id="{FD36CCBC-EA9E-4E3F-AFBD-B8F385B988DF}"/>
                </a:ext>
              </a:extLst>
            </p:cNvPr>
            <p:cNvSpPr txBox="1"/>
            <p:nvPr/>
          </p:nvSpPr>
          <p:spPr>
            <a:xfrm>
              <a:off x="774067" y="3578902"/>
              <a:ext cx="878238" cy="307777"/>
            </a:xfrm>
            <a:prstGeom prst="rect">
              <a:avLst/>
            </a:prstGeom>
            <a:noFill/>
          </p:spPr>
          <p:txBody>
            <a:bodyPr wrap="square" rtlCol="0">
              <a:spAutoFit/>
            </a:bodyPr>
            <a:lstStyle/>
            <a:p>
              <a:r>
                <a:rPr lang="en-US" sz="1400" b="1" dirty="0">
                  <a:highlight>
                    <a:srgbClr val="FFFF00"/>
                  </a:highlight>
                </a:rPr>
                <a:t>concerns</a:t>
              </a:r>
            </a:p>
          </p:txBody>
        </p:sp>
        <p:sp>
          <p:nvSpPr>
            <p:cNvPr id="39" name="TextBox 38">
              <a:extLst>
                <a:ext uri="{FF2B5EF4-FFF2-40B4-BE49-F238E27FC236}">
                  <a16:creationId xmlns:a16="http://schemas.microsoft.com/office/drawing/2014/main" id="{821E5F47-1163-46BD-B226-B899253D0C38}"/>
                </a:ext>
              </a:extLst>
            </p:cNvPr>
            <p:cNvSpPr txBox="1"/>
            <p:nvPr/>
          </p:nvSpPr>
          <p:spPr>
            <a:xfrm>
              <a:off x="768871" y="3274849"/>
              <a:ext cx="842181" cy="307777"/>
            </a:xfrm>
            <a:prstGeom prst="rect">
              <a:avLst/>
            </a:prstGeom>
            <a:noFill/>
          </p:spPr>
          <p:txBody>
            <a:bodyPr wrap="square" rtlCol="0">
              <a:spAutoFit/>
            </a:bodyPr>
            <a:lstStyle/>
            <a:p>
              <a:r>
                <a:rPr lang="en-US" sz="1400" b="1" dirty="0">
                  <a:highlight>
                    <a:srgbClr val="FFFF00"/>
                  </a:highlight>
                </a:rPr>
                <a:t>primary</a:t>
              </a:r>
            </a:p>
          </p:txBody>
        </p:sp>
        <p:sp>
          <p:nvSpPr>
            <p:cNvPr id="41" name="TextBox 40">
              <a:extLst>
                <a:ext uri="{FF2B5EF4-FFF2-40B4-BE49-F238E27FC236}">
                  <a16:creationId xmlns:a16="http://schemas.microsoft.com/office/drawing/2014/main" id="{517CA33A-59D1-43E5-B7FB-F384CAFA47B5}"/>
                </a:ext>
              </a:extLst>
            </p:cNvPr>
            <p:cNvSpPr txBox="1"/>
            <p:nvPr/>
          </p:nvSpPr>
          <p:spPr>
            <a:xfrm>
              <a:off x="768871" y="3875595"/>
              <a:ext cx="878238" cy="307777"/>
            </a:xfrm>
            <a:prstGeom prst="rect">
              <a:avLst/>
            </a:prstGeom>
            <a:noFill/>
          </p:spPr>
          <p:txBody>
            <a:bodyPr wrap="square" rtlCol="0">
              <a:spAutoFit/>
            </a:bodyPr>
            <a:lstStyle/>
            <a:p>
              <a:r>
                <a:rPr lang="en-US" sz="1400" b="1" dirty="0">
                  <a:highlight>
                    <a:srgbClr val="FFFF00"/>
                  </a:highlight>
                </a:rPr>
                <a:t>led</a:t>
              </a:r>
            </a:p>
          </p:txBody>
        </p:sp>
        <p:sp>
          <p:nvSpPr>
            <p:cNvPr id="42" name="TextBox 41">
              <a:extLst>
                <a:ext uri="{FF2B5EF4-FFF2-40B4-BE49-F238E27FC236}">
                  <a16:creationId xmlns:a16="http://schemas.microsoft.com/office/drawing/2014/main" id="{446C1B2B-F95A-44CD-8FAD-3E7B4D94FCA5}"/>
                </a:ext>
              </a:extLst>
            </p:cNvPr>
            <p:cNvSpPr txBox="1"/>
            <p:nvPr/>
          </p:nvSpPr>
          <p:spPr>
            <a:xfrm>
              <a:off x="774067" y="4179648"/>
              <a:ext cx="878238" cy="307777"/>
            </a:xfrm>
            <a:prstGeom prst="rect">
              <a:avLst/>
            </a:prstGeom>
            <a:noFill/>
          </p:spPr>
          <p:txBody>
            <a:bodyPr wrap="square" rtlCol="0">
              <a:spAutoFit/>
            </a:bodyPr>
            <a:lstStyle/>
            <a:p>
              <a:r>
                <a:rPr lang="en-US" sz="1400" b="1" dirty="0">
                  <a:highlight>
                    <a:srgbClr val="FFFF00"/>
                  </a:highlight>
                </a:rPr>
                <a:t>page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1783905-A86C-4379-AF04-11B6E006502D}"/>
                  </a:ext>
                </a:extLst>
              </p:cNvPr>
              <p:cNvSpPr txBox="1"/>
              <p:nvPr/>
            </p:nvSpPr>
            <p:spPr>
              <a:xfrm>
                <a:off x="5345936"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=1</m:t>
                      </m:r>
                    </m:oMath>
                  </m:oMathPara>
                </a14:m>
                <a:endParaRPr lang="en-US" dirty="0"/>
              </a:p>
            </p:txBody>
          </p:sp>
        </mc:Choice>
        <mc:Fallback xmlns="">
          <p:sp>
            <p:nvSpPr>
              <p:cNvPr id="43" name="TextBox 42">
                <a:extLst>
                  <a:ext uri="{FF2B5EF4-FFF2-40B4-BE49-F238E27FC236}">
                    <a16:creationId xmlns:a16="http://schemas.microsoft.com/office/drawing/2014/main" id="{51783905-A86C-4379-AF04-11B6E006502D}"/>
                  </a:ext>
                </a:extLst>
              </p:cNvPr>
              <p:cNvSpPr txBox="1">
                <a:spLocks noRot="1" noChangeAspect="1" noMove="1" noResize="1" noEditPoints="1" noAdjustHandles="1" noChangeArrowheads="1" noChangeShapeType="1" noTextEdit="1"/>
              </p:cNvSpPr>
              <p:nvPr/>
            </p:nvSpPr>
            <p:spPr>
              <a:xfrm>
                <a:off x="5345936" y="1760842"/>
                <a:ext cx="103983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4E22BE-96A5-47FA-A06A-DEAC71429D60}"/>
                  </a:ext>
                </a:extLst>
              </p:cNvPr>
              <p:cNvSpPr txBox="1"/>
              <p:nvPr/>
            </p:nvSpPr>
            <p:spPr>
              <a:xfrm>
                <a:off x="7163157"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CF4E22BE-96A5-47FA-A06A-DEAC71429D60}"/>
                  </a:ext>
                </a:extLst>
              </p:cNvPr>
              <p:cNvSpPr txBox="1">
                <a:spLocks noRot="1" noChangeAspect="1" noMove="1" noResize="1" noEditPoints="1" noAdjustHandles="1" noChangeArrowheads="1" noChangeShapeType="1" noTextEdit="1"/>
              </p:cNvSpPr>
              <p:nvPr/>
            </p:nvSpPr>
            <p:spPr>
              <a:xfrm>
                <a:off x="7163157" y="1760842"/>
                <a:ext cx="103983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8645A5-E09E-4E2B-94FB-4CFA9ED20A08}"/>
                  </a:ext>
                </a:extLst>
              </p:cNvPr>
              <p:cNvSpPr txBox="1"/>
              <p:nvPr/>
            </p:nvSpPr>
            <p:spPr>
              <a:xfrm>
                <a:off x="8980378"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=3</m:t>
                      </m:r>
                    </m:oMath>
                  </m:oMathPara>
                </a14:m>
                <a:endParaRPr lang="en-US" dirty="0"/>
              </a:p>
            </p:txBody>
          </p:sp>
        </mc:Choice>
        <mc:Fallback xmlns="">
          <p:sp>
            <p:nvSpPr>
              <p:cNvPr id="47" name="TextBox 46">
                <a:extLst>
                  <a:ext uri="{FF2B5EF4-FFF2-40B4-BE49-F238E27FC236}">
                    <a16:creationId xmlns:a16="http://schemas.microsoft.com/office/drawing/2014/main" id="{778645A5-E09E-4E2B-94FB-4CFA9ED20A08}"/>
                  </a:ext>
                </a:extLst>
              </p:cNvPr>
              <p:cNvSpPr txBox="1">
                <a:spLocks noRot="1" noChangeAspect="1" noMove="1" noResize="1" noEditPoints="1" noAdjustHandles="1" noChangeArrowheads="1" noChangeShapeType="1" noTextEdit="1"/>
              </p:cNvSpPr>
              <p:nvPr/>
            </p:nvSpPr>
            <p:spPr>
              <a:xfrm>
                <a:off x="8980378" y="1760842"/>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EAE00A-EE90-4579-9931-021016B12852}"/>
                  </a:ext>
                </a:extLst>
              </p:cNvPr>
              <p:cNvSpPr txBox="1"/>
              <p:nvPr/>
            </p:nvSpPr>
            <p:spPr>
              <a:xfrm>
                <a:off x="10797599" y="1760842"/>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𝑖𝑡𝑒𝑟</m:t>
                      </m:r>
                      <m:r>
                        <a:rPr lang="en-US" b="0" i="1" smtClean="0">
                          <a:latin typeface="Cambria Math" panose="02040503050406030204" pitchFamily="18" charset="0"/>
                        </a:rPr>
                        <m:t>=4</m:t>
                      </m:r>
                    </m:oMath>
                  </m:oMathPara>
                </a14:m>
                <a:endParaRPr lang="en-US" dirty="0"/>
              </a:p>
            </p:txBody>
          </p:sp>
        </mc:Choice>
        <mc:Fallback xmlns="">
          <p:sp>
            <p:nvSpPr>
              <p:cNvPr id="48" name="TextBox 47">
                <a:extLst>
                  <a:ext uri="{FF2B5EF4-FFF2-40B4-BE49-F238E27FC236}">
                    <a16:creationId xmlns:a16="http://schemas.microsoft.com/office/drawing/2014/main" id="{65EAE00A-EE90-4579-9931-021016B12852}"/>
                  </a:ext>
                </a:extLst>
              </p:cNvPr>
              <p:cNvSpPr txBox="1">
                <a:spLocks noRot="1" noChangeAspect="1" noMove="1" noResize="1" noEditPoints="1" noAdjustHandles="1" noChangeArrowheads="1" noChangeShapeType="1" noTextEdit="1"/>
              </p:cNvSpPr>
              <p:nvPr/>
            </p:nvSpPr>
            <p:spPr>
              <a:xfrm>
                <a:off x="10797599" y="1760842"/>
                <a:ext cx="1039839" cy="369332"/>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B72A82E-BD1B-42B2-A922-BDBAD5810BBA}"/>
              </a:ext>
            </a:extLst>
          </p:cNvPr>
          <p:cNvSpPr txBox="1"/>
          <p:nvPr/>
        </p:nvSpPr>
        <p:spPr>
          <a:xfrm>
            <a:off x="985413"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8ED37A0C-6B4E-436A-B059-1377475A1802}"/>
              </a:ext>
            </a:extLst>
          </p:cNvPr>
          <p:cNvSpPr txBox="1"/>
          <p:nvPr/>
        </p:nvSpPr>
        <p:spPr>
          <a:xfrm>
            <a:off x="9474908" y="399498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1" name="TextBox 50">
            <a:extLst>
              <a:ext uri="{FF2B5EF4-FFF2-40B4-BE49-F238E27FC236}">
                <a16:creationId xmlns:a16="http://schemas.microsoft.com/office/drawing/2014/main" id="{8FE17E60-F15C-463B-93D6-F10BA48A6B99}"/>
              </a:ext>
            </a:extLst>
          </p:cNvPr>
          <p:cNvSpPr txBox="1"/>
          <p:nvPr/>
        </p:nvSpPr>
        <p:spPr>
          <a:xfrm>
            <a:off x="5283722" y="39642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2" name="TextBox 51">
            <a:extLst>
              <a:ext uri="{FF2B5EF4-FFF2-40B4-BE49-F238E27FC236}">
                <a16:creationId xmlns:a16="http://schemas.microsoft.com/office/drawing/2014/main" id="{2DE56A2B-885A-426A-A745-432545272515}"/>
              </a:ext>
            </a:extLst>
          </p:cNvPr>
          <p:cNvSpPr txBox="1"/>
          <p:nvPr/>
        </p:nvSpPr>
        <p:spPr>
          <a:xfrm>
            <a:off x="140799" y="1762760"/>
            <a:ext cx="1855428" cy="307777"/>
          </a:xfrm>
          <a:prstGeom prst="rect">
            <a:avLst/>
          </a:prstGeom>
          <a:noFill/>
        </p:spPr>
        <p:txBody>
          <a:bodyPr wrap="square" rtlCol="0">
            <a:spAutoFit/>
          </a:bodyPr>
          <a:lstStyle/>
          <a:p>
            <a:r>
              <a:rPr lang="en-US" sz="1400" b="1" dirty="0"/>
              <a:t>Center word: </a:t>
            </a:r>
            <a:r>
              <a:rPr lang="en-US" sz="1400" b="1" dirty="0">
                <a:solidFill>
                  <a:schemeClr val="accent6"/>
                </a:solidFill>
              </a:rPr>
              <a:t>drilling</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C4F8C3-808D-4C3A-AA3B-14E5906F09A5}"/>
                  </a:ext>
                </a:extLst>
              </p:cNvPr>
              <p:cNvSpPr txBox="1"/>
              <p:nvPr/>
            </p:nvSpPr>
            <p:spPr>
              <a:xfrm>
                <a:off x="3858871" y="1766367"/>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=5</m:t>
                      </m:r>
                    </m:oMath>
                  </m:oMathPara>
                </a14:m>
                <a:endParaRPr lang="en-US" dirty="0"/>
              </a:p>
            </p:txBody>
          </p:sp>
        </mc:Choice>
        <mc:Fallback xmlns="">
          <p:sp>
            <p:nvSpPr>
              <p:cNvPr id="55" name="TextBox 54">
                <a:extLst>
                  <a:ext uri="{FF2B5EF4-FFF2-40B4-BE49-F238E27FC236}">
                    <a16:creationId xmlns:a16="http://schemas.microsoft.com/office/drawing/2014/main" id="{44C4F8C3-808D-4C3A-AA3B-14E5906F09A5}"/>
                  </a:ext>
                </a:extLst>
              </p:cNvPr>
              <p:cNvSpPr txBox="1">
                <a:spLocks noRot="1" noChangeAspect="1" noMove="1" noResize="1" noEditPoints="1" noAdjustHandles="1" noChangeArrowheads="1" noChangeShapeType="1" noTextEdit="1"/>
              </p:cNvSpPr>
              <p:nvPr/>
            </p:nvSpPr>
            <p:spPr>
              <a:xfrm>
                <a:off x="3858871" y="1766367"/>
                <a:ext cx="1039839" cy="369332"/>
              </a:xfrm>
              <a:prstGeom prst="rect">
                <a:avLst/>
              </a:prstGeom>
              <a:blipFill>
                <a:blip r:embed="rId8"/>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DC8C665F-2BD5-4F90-8486-2EFA48F30A79}"/>
              </a:ext>
            </a:extLst>
          </p:cNvPr>
          <p:cNvSpPr txBox="1"/>
          <p:nvPr/>
        </p:nvSpPr>
        <p:spPr>
          <a:xfrm>
            <a:off x="140799" y="2027783"/>
            <a:ext cx="2666092" cy="307777"/>
          </a:xfrm>
          <a:prstGeom prst="rect">
            <a:avLst/>
          </a:prstGeom>
          <a:noFill/>
        </p:spPr>
        <p:txBody>
          <a:bodyPr wrap="square" rtlCol="0">
            <a:spAutoFit/>
          </a:bodyPr>
          <a:lstStyle/>
          <a:p>
            <a:r>
              <a:rPr lang="en-US" sz="1400" b="1" dirty="0"/>
              <a:t>Current context word: </a:t>
            </a:r>
            <a:r>
              <a:rPr lang="en-US" sz="1400" b="1" dirty="0">
                <a:solidFill>
                  <a:schemeClr val="accent2"/>
                </a:solidFill>
              </a:rPr>
              <a:t>engineer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FFA99E-47FA-4F45-A337-4811BC888720}"/>
                  </a:ext>
                </a:extLst>
              </p:cNvPr>
              <p:cNvSpPr txBox="1"/>
              <p:nvPr/>
            </p:nvSpPr>
            <p:spPr>
              <a:xfrm>
                <a:off x="6306522" y="3024985"/>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38" name="TextBox 37">
                <a:extLst>
                  <a:ext uri="{FF2B5EF4-FFF2-40B4-BE49-F238E27FC236}">
                    <a16:creationId xmlns:a16="http://schemas.microsoft.com/office/drawing/2014/main" id="{8AFFA99E-47FA-4F45-A337-4811BC888720}"/>
                  </a:ext>
                </a:extLst>
              </p:cNvPr>
              <p:cNvSpPr txBox="1">
                <a:spLocks noRot="1" noChangeAspect="1" noMove="1" noResize="1" noEditPoints="1" noAdjustHandles="1" noChangeArrowheads="1" noChangeShapeType="1" noTextEdit="1"/>
              </p:cNvSpPr>
              <p:nvPr/>
            </p:nvSpPr>
            <p:spPr>
              <a:xfrm>
                <a:off x="6306522" y="3024985"/>
                <a:ext cx="880196" cy="307777"/>
              </a:xfrm>
              <a:prstGeom prst="rect">
                <a:avLst/>
              </a:prstGeom>
              <a:blipFill>
                <a:blip r:embed="rId9"/>
                <a:stretch>
                  <a:fillRect l="-2083"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C0D828-2F29-4C15-BF65-4BECAE53C867}"/>
                  </a:ext>
                </a:extLst>
              </p:cNvPr>
              <p:cNvSpPr txBox="1"/>
              <p:nvPr/>
            </p:nvSpPr>
            <p:spPr>
              <a:xfrm>
                <a:off x="8126201" y="3026027"/>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0" name="TextBox 39">
                <a:extLst>
                  <a:ext uri="{FF2B5EF4-FFF2-40B4-BE49-F238E27FC236}">
                    <a16:creationId xmlns:a16="http://schemas.microsoft.com/office/drawing/2014/main" id="{88C0D828-2F29-4C15-BF65-4BECAE53C867}"/>
                  </a:ext>
                </a:extLst>
              </p:cNvPr>
              <p:cNvSpPr txBox="1">
                <a:spLocks noRot="1" noChangeAspect="1" noMove="1" noResize="1" noEditPoints="1" noAdjustHandles="1" noChangeArrowheads="1" noChangeShapeType="1" noTextEdit="1"/>
              </p:cNvSpPr>
              <p:nvPr/>
            </p:nvSpPr>
            <p:spPr>
              <a:xfrm>
                <a:off x="8126201" y="3026027"/>
                <a:ext cx="880196" cy="307777"/>
              </a:xfrm>
              <a:prstGeom prst="rect">
                <a:avLst/>
              </a:prstGeom>
              <a:blipFill>
                <a:blip r:embed="rId10"/>
                <a:stretch>
                  <a:fillRect l="-2083"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F4357A-91B1-4D5D-9150-DC6BF6F2D605}"/>
                  </a:ext>
                </a:extLst>
              </p:cNvPr>
              <p:cNvSpPr txBox="1"/>
              <p:nvPr/>
            </p:nvSpPr>
            <p:spPr>
              <a:xfrm>
                <a:off x="9956116" y="3024984"/>
                <a:ext cx="880196" cy="307777"/>
              </a:xfrm>
              <a:prstGeom prst="rect">
                <a:avLst/>
              </a:prstGeom>
              <a:noFill/>
            </p:spPr>
            <p:txBody>
              <a:bodyPr wrap="square" rtlCol="0">
                <a:spAutoFit/>
              </a:bodyPr>
              <a:lstStyle/>
              <a:p>
                <a:r>
                  <a:rPr lang="en-US" sz="1400" dirty="0"/>
                  <a:t>Update </a:t>
                </a:r>
                <a14:m>
                  <m:oMath xmlns:m="http://schemas.openxmlformats.org/officeDocument/2006/math">
                    <m:r>
                      <a:rPr lang="en-US" sz="1400" i="1" smtClean="0">
                        <a:latin typeface="Cambria Math" panose="02040503050406030204" pitchFamily="18" charset="0"/>
                        <a:ea typeface="Cambria Math" panose="02040503050406030204" pitchFamily="18" charset="0"/>
                      </a:rPr>
                      <m:t>𝜃</m:t>
                    </m:r>
                  </m:oMath>
                </a14:m>
                <a:endParaRPr lang="en-US" sz="1400" dirty="0"/>
              </a:p>
            </p:txBody>
          </p:sp>
        </mc:Choice>
        <mc:Fallback xmlns="">
          <p:sp>
            <p:nvSpPr>
              <p:cNvPr id="45" name="TextBox 44">
                <a:extLst>
                  <a:ext uri="{FF2B5EF4-FFF2-40B4-BE49-F238E27FC236}">
                    <a16:creationId xmlns:a16="http://schemas.microsoft.com/office/drawing/2014/main" id="{5BF4357A-91B1-4D5D-9150-DC6BF6F2D605}"/>
                  </a:ext>
                </a:extLst>
              </p:cNvPr>
              <p:cNvSpPr txBox="1">
                <a:spLocks noRot="1" noChangeAspect="1" noMove="1" noResize="1" noEditPoints="1" noAdjustHandles="1" noChangeArrowheads="1" noChangeShapeType="1" noTextEdit="1"/>
              </p:cNvSpPr>
              <p:nvPr/>
            </p:nvSpPr>
            <p:spPr>
              <a:xfrm>
                <a:off x="9956116" y="3024984"/>
                <a:ext cx="880196" cy="307777"/>
              </a:xfrm>
              <a:prstGeom prst="rect">
                <a:avLst/>
              </a:prstGeom>
              <a:blipFill>
                <a:blip r:embed="rId11"/>
                <a:stretch>
                  <a:fillRect l="-2069"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3529165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77C00B-BE6A-D843-9155-AC01EADB7C02}"/>
              </a:ext>
            </a:extLst>
          </p:cNvPr>
          <p:cNvPicPr>
            <a:picLocks noChangeAspect="1"/>
          </p:cNvPicPr>
          <p:nvPr/>
        </p:nvPicPr>
        <p:blipFill>
          <a:blip r:embed="rId3"/>
          <a:stretch>
            <a:fillRect/>
          </a:stretch>
        </p:blipFill>
        <p:spPr>
          <a:xfrm>
            <a:off x="971550" y="406400"/>
            <a:ext cx="10248900" cy="6045200"/>
          </a:xfrm>
          <a:prstGeom prst="rect">
            <a:avLst/>
          </a:prstGeom>
        </p:spPr>
      </p:pic>
      <p:cxnSp>
        <p:nvCxnSpPr>
          <p:cNvPr id="20" name="Straight Connector 19">
            <a:extLst>
              <a:ext uri="{FF2B5EF4-FFF2-40B4-BE49-F238E27FC236}">
                <a16:creationId xmlns:a16="http://schemas.microsoft.com/office/drawing/2014/main" id="{621D7077-E320-CF44-B5D0-003AF84ED91B}"/>
              </a:ext>
            </a:extLst>
          </p:cNvPr>
          <p:cNvCxnSpPr>
            <a:cxnSpLocks/>
          </p:cNvCxnSpPr>
          <p:nvPr/>
        </p:nvCxnSpPr>
        <p:spPr>
          <a:xfrm>
            <a:off x="641002" y="555256"/>
            <a:ext cx="0" cy="604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936036-8384-6B4D-A234-9726596ACC62}"/>
              </a:ext>
            </a:extLst>
          </p:cNvPr>
          <p:cNvCxnSpPr>
            <a:cxnSpLocks/>
          </p:cNvCxnSpPr>
          <p:nvPr/>
        </p:nvCxnSpPr>
        <p:spPr>
          <a:xfrm flipH="1">
            <a:off x="641002" y="6600456"/>
            <a:ext cx="109099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A64A4C4-2915-BF41-BBC6-743F6457D129}"/>
              </a:ext>
            </a:extLst>
          </p:cNvPr>
          <p:cNvGrpSpPr/>
          <p:nvPr/>
        </p:nvGrpSpPr>
        <p:grpSpPr>
          <a:xfrm>
            <a:off x="3044149" y="714409"/>
            <a:ext cx="1565555" cy="5737191"/>
            <a:chOff x="3001945" y="714409"/>
            <a:chExt cx="1565555" cy="5737191"/>
          </a:xfrm>
        </p:grpSpPr>
        <p:cxnSp>
          <p:nvCxnSpPr>
            <p:cNvPr id="35" name="Straight Connector 34">
              <a:extLst>
                <a:ext uri="{FF2B5EF4-FFF2-40B4-BE49-F238E27FC236}">
                  <a16:creationId xmlns:a16="http://schemas.microsoft.com/office/drawing/2014/main" id="{1874D9BF-B2A9-E34C-80B8-9956629072D4}"/>
                </a:ext>
              </a:extLst>
            </p:cNvPr>
            <p:cNvCxnSpPr>
              <a:cxnSpLocks/>
            </p:cNvCxnSpPr>
            <p:nvPr/>
          </p:nvCxnSpPr>
          <p:spPr>
            <a:xfrm>
              <a:off x="3001945" y="7144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26DDF6-057B-DD42-B14A-DBE3B2E68BE8}"/>
                </a:ext>
              </a:extLst>
            </p:cNvPr>
            <p:cNvCxnSpPr>
              <a:cxnSpLocks/>
            </p:cNvCxnSpPr>
            <p:nvPr/>
          </p:nvCxnSpPr>
          <p:spPr>
            <a:xfrm>
              <a:off x="3554031" y="9923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69C5E4-745D-6543-8B72-A1A8CF10542F}"/>
                </a:ext>
              </a:extLst>
            </p:cNvPr>
            <p:cNvCxnSpPr>
              <a:cxnSpLocks/>
            </p:cNvCxnSpPr>
            <p:nvPr/>
          </p:nvCxnSpPr>
          <p:spPr>
            <a:xfrm>
              <a:off x="4567500" y="21523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2B93FD0-DE7D-034C-8F6D-C8C3DF45CE6C}"/>
              </a:ext>
            </a:extLst>
          </p:cNvPr>
          <p:cNvGrpSpPr/>
          <p:nvPr/>
        </p:nvGrpSpPr>
        <p:grpSpPr>
          <a:xfrm flipH="1">
            <a:off x="7540093" y="711212"/>
            <a:ext cx="1563624" cy="5733288"/>
            <a:chOff x="3154345" y="866809"/>
            <a:chExt cx="1565555" cy="5737191"/>
          </a:xfrm>
        </p:grpSpPr>
        <p:cxnSp>
          <p:nvCxnSpPr>
            <p:cNvPr id="60" name="Straight Connector 59">
              <a:extLst>
                <a:ext uri="{FF2B5EF4-FFF2-40B4-BE49-F238E27FC236}">
                  <a16:creationId xmlns:a16="http://schemas.microsoft.com/office/drawing/2014/main" id="{88BA0818-EF91-3C44-9C65-5228E3E687F1}"/>
                </a:ext>
              </a:extLst>
            </p:cNvPr>
            <p:cNvCxnSpPr>
              <a:cxnSpLocks/>
            </p:cNvCxnSpPr>
            <p:nvPr/>
          </p:nvCxnSpPr>
          <p:spPr>
            <a:xfrm>
              <a:off x="3154345" y="866809"/>
              <a:ext cx="0" cy="5737191"/>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762A0E-D2FD-8944-A04F-391F3DA1AD82}"/>
                </a:ext>
              </a:extLst>
            </p:cNvPr>
            <p:cNvCxnSpPr>
              <a:cxnSpLocks/>
            </p:cNvCxnSpPr>
            <p:nvPr/>
          </p:nvCxnSpPr>
          <p:spPr>
            <a:xfrm>
              <a:off x="3706431" y="1144715"/>
              <a:ext cx="0" cy="54592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4CB365-6539-974C-A773-0F55A4402496}"/>
                </a:ext>
              </a:extLst>
            </p:cNvPr>
            <p:cNvCxnSpPr>
              <a:cxnSpLocks/>
            </p:cNvCxnSpPr>
            <p:nvPr/>
          </p:nvCxnSpPr>
          <p:spPr>
            <a:xfrm>
              <a:off x="4719900" y="2304757"/>
              <a:ext cx="0" cy="4299243"/>
            </a:xfrm>
            <a:prstGeom prst="line">
              <a:avLst/>
            </a:prstGeom>
            <a:ln w="476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6FC4B0C0-F756-E146-9A4E-977A00684756}"/>
              </a:ext>
            </a:extLst>
          </p:cNvPr>
          <p:cNvSpPr txBox="1"/>
          <p:nvPr/>
        </p:nvSpPr>
        <p:spPr>
          <a:xfrm>
            <a:off x="2486210" y="173358"/>
            <a:ext cx="1115878" cy="430887"/>
          </a:xfrm>
          <a:prstGeom prst="rect">
            <a:avLst/>
          </a:prstGeom>
          <a:noFill/>
        </p:spPr>
        <p:txBody>
          <a:bodyPr wrap="square" rtlCol="0">
            <a:spAutoFit/>
          </a:bodyPr>
          <a:lstStyle/>
          <a:p>
            <a:pPr algn="ctr"/>
            <a:r>
              <a:rPr lang="en-US" sz="2200" dirty="0"/>
              <a:t>Mode 1</a:t>
            </a:r>
          </a:p>
        </p:txBody>
      </p:sp>
      <p:sp>
        <p:nvSpPr>
          <p:cNvPr id="77" name="TextBox 76">
            <a:extLst>
              <a:ext uri="{FF2B5EF4-FFF2-40B4-BE49-F238E27FC236}">
                <a16:creationId xmlns:a16="http://schemas.microsoft.com/office/drawing/2014/main" id="{1DA43B9B-6EE1-F447-A5B0-402FCA9D0F47}"/>
              </a:ext>
            </a:extLst>
          </p:cNvPr>
          <p:cNvSpPr txBox="1"/>
          <p:nvPr/>
        </p:nvSpPr>
        <p:spPr>
          <a:xfrm>
            <a:off x="3610989" y="601333"/>
            <a:ext cx="1341643" cy="430887"/>
          </a:xfrm>
          <a:prstGeom prst="rect">
            <a:avLst/>
          </a:prstGeom>
          <a:noFill/>
        </p:spPr>
        <p:txBody>
          <a:bodyPr wrap="square" rtlCol="0">
            <a:spAutoFit/>
          </a:bodyPr>
          <a:lstStyle/>
          <a:p>
            <a:pPr algn="ctr"/>
            <a:r>
              <a:rPr lang="en-US" sz="2200" dirty="0"/>
              <a:t>Median 1</a:t>
            </a:r>
          </a:p>
        </p:txBody>
      </p:sp>
      <p:sp>
        <p:nvSpPr>
          <p:cNvPr id="78" name="TextBox 77">
            <a:extLst>
              <a:ext uri="{FF2B5EF4-FFF2-40B4-BE49-F238E27FC236}">
                <a16:creationId xmlns:a16="http://schemas.microsoft.com/office/drawing/2014/main" id="{491DAE41-4BF9-8F4B-9C2E-DF8C62C602C5}"/>
              </a:ext>
            </a:extLst>
          </p:cNvPr>
          <p:cNvSpPr txBox="1"/>
          <p:nvPr/>
        </p:nvSpPr>
        <p:spPr>
          <a:xfrm>
            <a:off x="7163597" y="607959"/>
            <a:ext cx="1341643" cy="430887"/>
          </a:xfrm>
          <a:prstGeom prst="rect">
            <a:avLst/>
          </a:prstGeom>
          <a:noFill/>
        </p:spPr>
        <p:txBody>
          <a:bodyPr wrap="square" rtlCol="0">
            <a:spAutoFit/>
          </a:bodyPr>
          <a:lstStyle/>
          <a:p>
            <a:pPr algn="ctr"/>
            <a:r>
              <a:rPr lang="en-US" sz="2200" dirty="0"/>
              <a:t>Median 2</a:t>
            </a:r>
          </a:p>
        </p:txBody>
      </p:sp>
      <p:sp>
        <p:nvSpPr>
          <p:cNvPr id="79" name="TextBox 78">
            <a:extLst>
              <a:ext uri="{FF2B5EF4-FFF2-40B4-BE49-F238E27FC236}">
                <a16:creationId xmlns:a16="http://schemas.microsoft.com/office/drawing/2014/main" id="{110CF15A-AC3E-5F49-B969-3DDC165B154B}"/>
              </a:ext>
            </a:extLst>
          </p:cNvPr>
          <p:cNvSpPr txBox="1"/>
          <p:nvPr/>
        </p:nvSpPr>
        <p:spPr>
          <a:xfrm>
            <a:off x="8545778" y="173357"/>
            <a:ext cx="1115878" cy="430887"/>
          </a:xfrm>
          <a:prstGeom prst="rect">
            <a:avLst/>
          </a:prstGeom>
          <a:noFill/>
        </p:spPr>
        <p:txBody>
          <a:bodyPr wrap="square" rtlCol="0">
            <a:spAutoFit/>
          </a:bodyPr>
          <a:lstStyle/>
          <a:p>
            <a:pPr algn="ctr"/>
            <a:r>
              <a:rPr lang="en-US" sz="2200" dirty="0"/>
              <a:t>Mode 2</a:t>
            </a:r>
          </a:p>
        </p:txBody>
      </p:sp>
      <p:sp>
        <p:nvSpPr>
          <p:cNvPr id="80" name="TextBox 79">
            <a:extLst>
              <a:ext uri="{FF2B5EF4-FFF2-40B4-BE49-F238E27FC236}">
                <a16:creationId xmlns:a16="http://schemas.microsoft.com/office/drawing/2014/main" id="{845D5CEA-5515-9B4D-A023-8B505BF6D01C}"/>
              </a:ext>
            </a:extLst>
          </p:cNvPr>
          <p:cNvSpPr txBox="1"/>
          <p:nvPr/>
        </p:nvSpPr>
        <p:spPr>
          <a:xfrm>
            <a:off x="3945325" y="1635193"/>
            <a:ext cx="1341643" cy="430887"/>
          </a:xfrm>
          <a:prstGeom prst="rect">
            <a:avLst/>
          </a:prstGeom>
          <a:noFill/>
        </p:spPr>
        <p:txBody>
          <a:bodyPr wrap="square" rtlCol="0">
            <a:spAutoFit/>
          </a:bodyPr>
          <a:lstStyle/>
          <a:p>
            <a:pPr algn="ctr"/>
            <a:r>
              <a:rPr lang="en-US" sz="2200" dirty="0"/>
              <a:t>Mean 1</a:t>
            </a:r>
          </a:p>
        </p:txBody>
      </p:sp>
      <p:sp>
        <p:nvSpPr>
          <p:cNvPr id="82" name="TextBox 81">
            <a:extLst>
              <a:ext uri="{FF2B5EF4-FFF2-40B4-BE49-F238E27FC236}">
                <a16:creationId xmlns:a16="http://schemas.microsoft.com/office/drawing/2014/main" id="{C368464C-FFD4-8340-B5FD-73BD42659EC9}"/>
              </a:ext>
            </a:extLst>
          </p:cNvPr>
          <p:cNvSpPr txBox="1"/>
          <p:nvPr/>
        </p:nvSpPr>
        <p:spPr>
          <a:xfrm>
            <a:off x="6869271" y="1635192"/>
            <a:ext cx="1341643" cy="430887"/>
          </a:xfrm>
          <a:prstGeom prst="rect">
            <a:avLst/>
          </a:prstGeom>
          <a:noFill/>
        </p:spPr>
        <p:txBody>
          <a:bodyPr wrap="square" rtlCol="0">
            <a:spAutoFit/>
          </a:bodyPr>
          <a:lstStyle/>
          <a:p>
            <a:pPr algn="ctr"/>
            <a:r>
              <a:rPr lang="en-US" sz="2200" dirty="0"/>
              <a:t>Mean 2</a:t>
            </a:r>
          </a:p>
        </p:txBody>
      </p:sp>
      <p:sp>
        <p:nvSpPr>
          <p:cNvPr id="27" name="Rectangle 26">
            <a:extLst>
              <a:ext uri="{FF2B5EF4-FFF2-40B4-BE49-F238E27FC236}">
                <a16:creationId xmlns:a16="http://schemas.microsoft.com/office/drawing/2014/main" id="{CFD99204-C602-F745-96A9-456BF17A133E}"/>
              </a:ext>
            </a:extLst>
          </p:cNvPr>
          <p:cNvSpPr/>
          <p:nvPr/>
        </p:nvSpPr>
        <p:spPr>
          <a:xfrm>
            <a:off x="5623173" y="1786595"/>
            <a:ext cx="889317" cy="4665005"/>
          </a:xfrm>
          <a:prstGeom prst="rect">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6374B78-13FC-C540-BCC1-767C15B31247}"/>
              </a:ext>
            </a:extLst>
          </p:cNvPr>
          <p:cNvCxnSpPr>
            <a:cxnSpLocks/>
          </p:cNvCxnSpPr>
          <p:nvPr/>
        </p:nvCxnSpPr>
        <p:spPr>
          <a:xfrm flipH="1">
            <a:off x="5979730" y="4539673"/>
            <a:ext cx="1395330" cy="657663"/>
          </a:xfrm>
          <a:prstGeom prst="straightConnector1">
            <a:avLst/>
          </a:prstGeom>
          <a:ln w="476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C10977A-DB6B-3A47-86B8-FE2CCEE9AC7D}"/>
              </a:ext>
            </a:extLst>
          </p:cNvPr>
          <p:cNvSpPr/>
          <p:nvPr/>
        </p:nvSpPr>
        <p:spPr>
          <a:xfrm>
            <a:off x="6848695" y="3894261"/>
            <a:ext cx="4718794" cy="645412"/>
          </a:xfrm>
          <a:prstGeom prst="rect">
            <a:avLst/>
          </a:prstGeom>
          <a:solidFill>
            <a:schemeClr val="bg1"/>
          </a:solidFill>
          <a:ln w="476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Overlap of 95% Conf. Int. of Means</a:t>
            </a:r>
          </a:p>
        </p:txBody>
      </p:sp>
      <p:sp>
        <p:nvSpPr>
          <p:cNvPr id="30" name="TextBox 29">
            <a:extLst>
              <a:ext uri="{FF2B5EF4-FFF2-40B4-BE49-F238E27FC236}">
                <a16:creationId xmlns:a16="http://schemas.microsoft.com/office/drawing/2014/main" id="{9CD7AE1A-F245-0C41-A721-A74077AB80BD}"/>
              </a:ext>
            </a:extLst>
          </p:cNvPr>
          <p:cNvSpPr txBox="1"/>
          <p:nvPr/>
        </p:nvSpPr>
        <p:spPr>
          <a:xfrm>
            <a:off x="8627673" y="5481128"/>
            <a:ext cx="2737463" cy="461665"/>
          </a:xfrm>
          <a:prstGeom prst="rect">
            <a:avLst/>
          </a:prstGeom>
          <a:noFill/>
        </p:spPr>
        <p:txBody>
          <a:bodyPr wrap="square" rtlCol="0">
            <a:spAutoFit/>
          </a:bodyPr>
          <a:lstStyle/>
          <a:p>
            <a:r>
              <a:rPr lang="en-US" sz="2400"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68" name="Group 67">
            <a:extLst>
              <a:ext uri="{FF2B5EF4-FFF2-40B4-BE49-F238E27FC236}">
                <a16:creationId xmlns:a16="http://schemas.microsoft.com/office/drawing/2014/main" id="{0D9A6EBC-9966-7C42-9A28-896860DCDF0B}"/>
              </a:ext>
            </a:extLst>
          </p:cNvPr>
          <p:cNvGrpSpPr/>
          <p:nvPr/>
        </p:nvGrpSpPr>
        <p:grpSpPr>
          <a:xfrm>
            <a:off x="5623173" y="1786595"/>
            <a:ext cx="3131919" cy="731176"/>
            <a:chOff x="2280348" y="2416595"/>
            <a:chExt cx="3131919" cy="879858"/>
          </a:xfrm>
        </p:grpSpPr>
        <p:sp>
          <p:nvSpPr>
            <p:cNvPr id="69" name="Left Bracket 68">
              <a:extLst>
                <a:ext uri="{FF2B5EF4-FFF2-40B4-BE49-F238E27FC236}">
                  <a16:creationId xmlns:a16="http://schemas.microsoft.com/office/drawing/2014/main" id="{0A18EA01-5110-2541-B198-7AA56095339C}"/>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3AA9B9ED-484F-2B47-A9B6-4D601E4C5DD3}"/>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5313EE1B-B777-534B-8B7D-942C2716B9F0}"/>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1A95775-9CB2-3E4D-8385-5341F1AE554E}"/>
              </a:ext>
            </a:extLst>
          </p:cNvPr>
          <p:cNvGrpSpPr/>
          <p:nvPr/>
        </p:nvGrpSpPr>
        <p:grpSpPr>
          <a:xfrm>
            <a:off x="3392775" y="2372511"/>
            <a:ext cx="3131919" cy="731176"/>
            <a:chOff x="2280348" y="2416595"/>
            <a:chExt cx="3131919" cy="879858"/>
          </a:xfrm>
        </p:grpSpPr>
        <p:sp>
          <p:nvSpPr>
            <p:cNvPr id="73" name="Left Bracket 72">
              <a:extLst>
                <a:ext uri="{FF2B5EF4-FFF2-40B4-BE49-F238E27FC236}">
                  <a16:creationId xmlns:a16="http://schemas.microsoft.com/office/drawing/2014/main" id="{21BAE653-A4C8-4146-B783-33A82F3B54EF}"/>
                </a:ext>
              </a:extLst>
            </p:cNvPr>
            <p:cNvSpPr/>
            <p:nvPr/>
          </p:nvSpPr>
          <p:spPr>
            <a:xfrm>
              <a:off x="22803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ket 73">
              <a:extLst>
                <a:ext uri="{FF2B5EF4-FFF2-40B4-BE49-F238E27FC236}">
                  <a16:creationId xmlns:a16="http://schemas.microsoft.com/office/drawing/2014/main" id="{DEED0EBD-4F06-AC48-8942-E0DB4103CD01}"/>
                </a:ext>
              </a:extLst>
            </p:cNvPr>
            <p:cNvSpPr/>
            <p:nvPr/>
          </p:nvSpPr>
          <p:spPr>
            <a:xfrm rot="10800000">
              <a:off x="5366548" y="2416595"/>
              <a:ext cx="45719" cy="879858"/>
            </a:xfrm>
            <a:prstGeom prst="leftBracket">
              <a:avLst/>
            </a:prstGeom>
            <a:ln w="476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973FE9A7-CCF7-A943-84F5-B93EC0BD9F57}"/>
                </a:ext>
              </a:extLst>
            </p:cNvPr>
            <p:cNvCxnSpPr>
              <a:cxnSpLocks/>
            </p:cNvCxnSpPr>
            <p:nvPr/>
          </p:nvCxnSpPr>
          <p:spPr>
            <a:xfrm flipH="1">
              <a:off x="2280348" y="2856524"/>
              <a:ext cx="3119715" cy="0"/>
            </a:xfrm>
            <a:prstGeom prst="line">
              <a:avLst/>
            </a:prstGeom>
            <a:ln w="476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650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27E0B3-99E8-4D10-BA4F-582388D4EB9D}"/>
              </a:ext>
            </a:extLst>
          </p:cNvPr>
          <p:cNvSpPr/>
          <p:nvPr/>
        </p:nvSpPr>
        <p:spPr>
          <a:xfrm>
            <a:off x="2045147" y="4261034"/>
            <a:ext cx="962512"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6" name="Rectangle 15">
            <a:extLst>
              <a:ext uri="{FF2B5EF4-FFF2-40B4-BE49-F238E27FC236}">
                <a16:creationId xmlns:a16="http://schemas.microsoft.com/office/drawing/2014/main" id="{2B725696-6BF8-4B5B-BA3F-025252F468B5}"/>
              </a:ext>
            </a:extLst>
          </p:cNvPr>
          <p:cNvSpPr/>
          <p:nvPr/>
        </p:nvSpPr>
        <p:spPr>
          <a:xfrm>
            <a:off x="9425642" y="4606480"/>
            <a:ext cx="417605"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7" name="Rectangle 16">
            <a:extLst>
              <a:ext uri="{FF2B5EF4-FFF2-40B4-BE49-F238E27FC236}">
                <a16:creationId xmlns:a16="http://schemas.microsoft.com/office/drawing/2014/main" id="{98E19B69-8DC4-400A-BA56-380FB0B89E26}"/>
              </a:ext>
            </a:extLst>
          </p:cNvPr>
          <p:cNvSpPr/>
          <p:nvPr/>
        </p:nvSpPr>
        <p:spPr>
          <a:xfrm>
            <a:off x="8361979" y="4261034"/>
            <a:ext cx="1019586"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8" name="Rectangle 17">
            <a:extLst>
              <a:ext uri="{FF2B5EF4-FFF2-40B4-BE49-F238E27FC236}">
                <a16:creationId xmlns:a16="http://schemas.microsoft.com/office/drawing/2014/main" id="{8E5AC9B8-5766-428F-BDA2-527CDA93DBC2}"/>
              </a:ext>
            </a:extLst>
          </p:cNvPr>
          <p:cNvSpPr/>
          <p:nvPr/>
        </p:nvSpPr>
        <p:spPr>
          <a:xfrm>
            <a:off x="2882153" y="5290739"/>
            <a:ext cx="609600"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5" name="Rectangle 14">
            <a:extLst>
              <a:ext uri="{FF2B5EF4-FFF2-40B4-BE49-F238E27FC236}">
                <a16:creationId xmlns:a16="http://schemas.microsoft.com/office/drawing/2014/main" id="{8F72D39E-6FD9-4107-8809-7A3FC5B68626}"/>
              </a:ext>
            </a:extLst>
          </p:cNvPr>
          <p:cNvSpPr/>
          <p:nvPr/>
        </p:nvSpPr>
        <p:spPr>
          <a:xfrm>
            <a:off x="2109096" y="3589616"/>
            <a:ext cx="1261633" cy="31903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FF00"/>
              </a:highlight>
            </a:endParaRPr>
          </a:p>
        </p:txBody>
      </p:sp>
      <p:sp>
        <p:nvSpPr>
          <p:cNvPr id="13" name="Rectangle 12">
            <a:extLst>
              <a:ext uri="{FF2B5EF4-FFF2-40B4-BE49-F238E27FC236}">
                <a16:creationId xmlns:a16="http://schemas.microsoft.com/office/drawing/2014/main" id="{ACAE0EA5-DEC1-4E78-BF53-F21BA6887383}"/>
              </a:ext>
            </a:extLst>
          </p:cNvPr>
          <p:cNvSpPr/>
          <p:nvPr/>
        </p:nvSpPr>
        <p:spPr>
          <a:xfrm>
            <a:off x="9950824" y="1595525"/>
            <a:ext cx="1017494"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0AF1CEA-91E6-4A55-9D5A-90B2DE2F50C6}"/>
              </a:ext>
            </a:extLst>
          </p:cNvPr>
          <p:cNvSpPr/>
          <p:nvPr/>
        </p:nvSpPr>
        <p:spPr>
          <a:xfrm>
            <a:off x="1322294" y="1916166"/>
            <a:ext cx="144570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A6C87710-3FE4-427F-85BA-E25A9D68C369}"/>
              </a:ext>
            </a:extLst>
          </p:cNvPr>
          <p:cNvSpPr/>
          <p:nvPr/>
        </p:nvSpPr>
        <p:spPr>
          <a:xfrm>
            <a:off x="2768000" y="1916166"/>
            <a:ext cx="88930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824A383-DAC2-4875-B0FC-2149733A2D52}"/>
              </a:ext>
            </a:extLst>
          </p:cNvPr>
          <p:cNvSpPr/>
          <p:nvPr/>
        </p:nvSpPr>
        <p:spPr>
          <a:xfrm>
            <a:off x="5821680" y="1916166"/>
            <a:ext cx="476026"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C371C2CC-7DB7-457A-A303-5BDB7A21C322}"/>
              </a:ext>
            </a:extLst>
          </p:cNvPr>
          <p:cNvSpPr/>
          <p:nvPr/>
        </p:nvSpPr>
        <p:spPr>
          <a:xfrm>
            <a:off x="5247640" y="1916166"/>
            <a:ext cx="574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11546E2A-C09E-4768-8139-D6F54BDE7949}"/>
              </a:ext>
            </a:extLst>
          </p:cNvPr>
          <p:cNvSpPr/>
          <p:nvPr/>
        </p:nvSpPr>
        <p:spPr>
          <a:xfrm>
            <a:off x="4546600" y="1916167"/>
            <a:ext cx="701040" cy="3190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23D5A0C-7104-4B7B-B64B-F1C23AE8C07A}"/>
              </a:ext>
            </a:extLst>
          </p:cNvPr>
          <p:cNvSpPr/>
          <p:nvPr/>
        </p:nvSpPr>
        <p:spPr>
          <a:xfrm>
            <a:off x="3657300" y="1914559"/>
            <a:ext cx="889300" cy="3206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4D14C07-06E9-4B91-841A-570E26C18489}"/>
              </a:ext>
            </a:extLst>
          </p:cNvPr>
          <p:cNvSpPr/>
          <p:nvPr/>
        </p:nvSpPr>
        <p:spPr>
          <a:xfrm>
            <a:off x="1264020" y="1173570"/>
            <a:ext cx="10012680" cy="4832092"/>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Drilling fluids serve to balance formation pressures while drilling to ensure wellbore stability. They also carry cuttings to the surface and cool the bit. The drilling engineer traditionally designs drilling fluids with two primary goals in mind:</a:t>
            </a:r>
          </a:p>
          <a:p>
            <a:endParaRPr lang="en-US"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ensure safe, stable boreholes, which is accomplished by operating within an acceptable mud-weight window</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high rates of penetration so that rig time and well cost can be minimized</a:t>
            </a:r>
          </a:p>
          <a:p>
            <a:pPr marL="800100" lvl="1"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primary considerations do not include well productivity concerns. A growing recognition of the importance of drilling-induced formation damage has led to the use of drill-in fluids (fluids used to drill through the pay zone) that minimize formation damage. This page discusses the formation damage that may be associated with various types of drilling fluids.</a:t>
            </a:r>
          </a:p>
        </p:txBody>
      </p:sp>
      <p:cxnSp>
        <p:nvCxnSpPr>
          <p:cNvPr id="3" name="Straight Arrow Connector 2">
            <a:extLst>
              <a:ext uri="{FF2B5EF4-FFF2-40B4-BE49-F238E27FC236}">
                <a16:creationId xmlns:a16="http://schemas.microsoft.com/office/drawing/2014/main" id="{421D3EA0-FF11-46BC-84F3-D195BDAF7F07}"/>
              </a:ext>
            </a:extLst>
          </p:cNvPr>
          <p:cNvCxnSpPr>
            <a:cxnSpLocks/>
          </p:cNvCxnSpPr>
          <p:nvPr/>
        </p:nvCxnSpPr>
        <p:spPr>
          <a:xfrm flipV="1">
            <a:off x="10367682" y="1981202"/>
            <a:ext cx="0" cy="3809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EB4F33-6DD7-45DF-893D-6A3E4F81FABE}"/>
              </a:ext>
            </a:extLst>
          </p:cNvPr>
          <p:cNvSpPr txBox="1"/>
          <p:nvPr/>
        </p:nvSpPr>
        <p:spPr>
          <a:xfrm>
            <a:off x="8260979" y="2358436"/>
            <a:ext cx="2958348" cy="430887"/>
          </a:xfrm>
          <a:prstGeom prst="rect">
            <a:avLst/>
          </a:prstGeom>
          <a:solidFill>
            <a:schemeClr val="accent5">
              <a:lumMod val="20000"/>
              <a:lumOff val="80000"/>
            </a:schemeClr>
          </a:solidFill>
          <a:ln w="22225">
            <a:solidFill>
              <a:schemeClr val="accent1"/>
            </a:solidFill>
          </a:ln>
        </p:spPr>
        <p:txBody>
          <a:bodyPr wrap="square" rtlCol="0">
            <a:spAutoFit/>
          </a:bodyPr>
          <a:lstStyle/>
          <a:p>
            <a:pPr algn="ctr"/>
            <a:r>
              <a:rPr lang="en-US" sz="2200" dirty="0">
                <a:solidFill>
                  <a:schemeClr val="accent5"/>
                </a:solidFill>
              </a:rPr>
              <a:t>current context word</a:t>
            </a:r>
          </a:p>
        </p:txBody>
      </p:sp>
      <p:grpSp>
        <p:nvGrpSpPr>
          <p:cNvPr id="2" name="Group 1">
            <a:extLst>
              <a:ext uri="{FF2B5EF4-FFF2-40B4-BE49-F238E27FC236}">
                <a16:creationId xmlns:a16="http://schemas.microsoft.com/office/drawing/2014/main" id="{A740F630-775F-4F15-AED9-85791B147FAF}"/>
              </a:ext>
            </a:extLst>
          </p:cNvPr>
          <p:cNvGrpSpPr/>
          <p:nvPr/>
        </p:nvGrpSpPr>
        <p:grpSpPr>
          <a:xfrm>
            <a:off x="2849972" y="3658703"/>
            <a:ext cx="6840775" cy="369332"/>
            <a:chOff x="2688707" y="3680479"/>
            <a:chExt cx="6840775" cy="369332"/>
          </a:xfrm>
        </p:grpSpPr>
        <p:sp>
          <p:nvSpPr>
            <p:cNvPr id="19" name="TextBox 18">
              <a:extLst>
                <a:ext uri="{FF2B5EF4-FFF2-40B4-BE49-F238E27FC236}">
                  <a16:creationId xmlns:a16="http://schemas.microsoft.com/office/drawing/2014/main" id="{7FFBBEA6-7AE4-40DD-9A58-F67882ED98DE}"/>
                </a:ext>
              </a:extLst>
            </p:cNvPr>
            <p:cNvSpPr txBox="1"/>
            <p:nvPr/>
          </p:nvSpPr>
          <p:spPr>
            <a:xfrm>
              <a:off x="2688707"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A1C2411D-BAE6-4761-85C3-43DDDD49705C}"/>
                </a:ext>
              </a:extLst>
            </p:cNvPr>
            <p:cNvSpPr txBox="1"/>
            <p:nvPr/>
          </p:nvSpPr>
          <p:spPr>
            <a:xfrm>
              <a:off x="7500361" y="368047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2092424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5317-A20E-4A03-A713-4BB97A67DC86}"/>
              </a:ext>
            </a:extLst>
          </p:cNvPr>
          <p:cNvGrpSpPr/>
          <p:nvPr/>
        </p:nvGrpSpPr>
        <p:grpSpPr>
          <a:xfrm>
            <a:off x="177717" y="458732"/>
            <a:ext cx="11836566" cy="5940535"/>
            <a:chOff x="175177" y="861584"/>
            <a:chExt cx="11836566" cy="5940535"/>
          </a:xfrm>
        </p:grpSpPr>
        <p:pic>
          <p:nvPicPr>
            <p:cNvPr id="13" name="Picture 12">
              <a:extLst>
                <a:ext uri="{FF2B5EF4-FFF2-40B4-BE49-F238E27FC236}">
                  <a16:creationId xmlns:a16="http://schemas.microsoft.com/office/drawing/2014/main" id="{D1985D08-355F-47FD-9A4F-F2D89B73FA37}"/>
                </a:ext>
              </a:extLst>
            </p:cNvPr>
            <p:cNvPicPr>
              <a:picLocks noChangeAspect="1"/>
            </p:cNvPicPr>
            <p:nvPr/>
          </p:nvPicPr>
          <p:blipFill>
            <a:blip r:embed="rId2"/>
            <a:stretch>
              <a:fillRect/>
            </a:stretch>
          </p:blipFill>
          <p:spPr>
            <a:xfrm>
              <a:off x="2077874" y="861584"/>
              <a:ext cx="9933869" cy="5940535"/>
            </a:xfrm>
            <a:prstGeom prst="rect">
              <a:avLst/>
            </a:prstGeom>
          </p:spPr>
        </p:pic>
        <p:sp>
          <p:nvSpPr>
            <p:cNvPr id="6" name="TextBox 5">
              <a:extLst>
                <a:ext uri="{FF2B5EF4-FFF2-40B4-BE49-F238E27FC236}">
                  <a16:creationId xmlns:a16="http://schemas.microsoft.com/office/drawing/2014/main" id="{C3FDA68F-0AC0-4D51-9FA9-DF90ACB3C35B}"/>
                </a:ext>
              </a:extLst>
            </p:cNvPr>
            <p:cNvSpPr txBox="1"/>
            <p:nvPr/>
          </p:nvSpPr>
          <p:spPr>
            <a:xfrm>
              <a:off x="175177" y="165640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Vanilla Skip-Gram</a:t>
              </a:r>
            </a:p>
          </p:txBody>
        </p:sp>
        <p:sp>
          <p:nvSpPr>
            <p:cNvPr id="7" name="TextBox 6">
              <a:extLst>
                <a:ext uri="{FF2B5EF4-FFF2-40B4-BE49-F238E27FC236}">
                  <a16:creationId xmlns:a16="http://schemas.microsoft.com/office/drawing/2014/main" id="{25718F77-8CA2-4AEF-8DAD-24E8F306B60E}"/>
                </a:ext>
              </a:extLst>
            </p:cNvPr>
            <p:cNvSpPr txBox="1"/>
            <p:nvPr/>
          </p:nvSpPr>
          <p:spPr>
            <a:xfrm>
              <a:off x="180257" y="4745041"/>
              <a:ext cx="1665109" cy="830997"/>
            </a:xfrm>
            <a:prstGeom prst="rect">
              <a:avLst/>
            </a:prstGeom>
            <a:noFill/>
          </p:spPr>
          <p:txBody>
            <a:bodyPr wrap="square" rtlCol="0">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rPr>
                <a:t>Negative Sampling</a:t>
              </a:r>
            </a:p>
          </p:txBody>
        </p:sp>
        <p:sp>
          <p:nvSpPr>
            <p:cNvPr id="8" name="TextBox 7">
              <a:extLst>
                <a:ext uri="{FF2B5EF4-FFF2-40B4-BE49-F238E27FC236}">
                  <a16:creationId xmlns:a16="http://schemas.microsoft.com/office/drawing/2014/main" id="{C1578F27-A1CB-4A2C-A19F-087FD99F2108}"/>
                </a:ext>
              </a:extLst>
            </p:cNvPr>
            <p:cNvSpPr txBox="1"/>
            <p:nvPr/>
          </p:nvSpPr>
          <p:spPr>
            <a:xfrm>
              <a:off x="3821112"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9" name="TextBox 8">
              <a:extLst>
                <a:ext uri="{FF2B5EF4-FFF2-40B4-BE49-F238E27FC236}">
                  <a16:creationId xmlns:a16="http://schemas.microsoft.com/office/drawing/2014/main" id="{CDFB8791-0E89-4E17-8B64-2D4FB5FBC946}"/>
                </a:ext>
              </a:extLst>
            </p:cNvPr>
            <p:cNvSpPr txBox="1"/>
            <p:nvPr/>
          </p:nvSpPr>
          <p:spPr>
            <a:xfrm>
              <a:off x="8266713" y="211806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8EFB85E2-AEF1-4DEC-B65B-B8749D2B7A3E}"/>
                </a:ext>
              </a:extLst>
            </p:cNvPr>
            <p:cNvSpPr txBox="1"/>
            <p:nvPr/>
          </p:nvSpPr>
          <p:spPr>
            <a:xfrm>
              <a:off x="3821112"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1" name="TextBox 10">
              <a:extLst>
                <a:ext uri="{FF2B5EF4-FFF2-40B4-BE49-F238E27FC236}">
                  <a16:creationId xmlns:a16="http://schemas.microsoft.com/office/drawing/2014/main" id="{DB803BBC-9139-4AE7-ACCF-459B8CD0B520}"/>
                </a:ext>
              </a:extLst>
            </p:cNvPr>
            <p:cNvSpPr txBox="1"/>
            <p:nvPr/>
          </p:nvSpPr>
          <p:spPr>
            <a:xfrm>
              <a:off x="8266713" y="520670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Tree>
    <p:extLst>
      <p:ext uri="{BB962C8B-B14F-4D97-AF65-F5344CB8AC3E}">
        <p14:creationId xmlns:p14="http://schemas.microsoft.com/office/powerpoint/2010/main" val="3917071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3728F-5C5C-403A-B0CD-FA5DC3D1C993}"/>
              </a:ext>
            </a:extLst>
          </p:cNvPr>
          <p:cNvPicPr>
            <a:picLocks noChangeAspect="1"/>
          </p:cNvPicPr>
          <p:nvPr/>
        </p:nvPicPr>
        <p:blipFill>
          <a:blip r:embed="rId2"/>
          <a:stretch>
            <a:fillRect/>
          </a:stretch>
        </p:blipFill>
        <p:spPr>
          <a:xfrm>
            <a:off x="3497580" y="2398818"/>
            <a:ext cx="5196840" cy="2060363"/>
          </a:xfrm>
          <a:prstGeom prst="rect">
            <a:avLst/>
          </a:prstGeom>
        </p:spPr>
      </p:pic>
      <p:sp>
        <p:nvSpPr>
          <p:cNvPr id="6" name="Left Brace 5">
            <a:extLst>
              <a:ext uri="{FF2B5EF4-FFF2-40B4-BE49-F238E27FC236}">
                <a16:creationId xmlns:a16="http://schemas.microsoft.com/office/drawing/2014/main" id="{C015BB06-817A-4921-B3FA-0D297B35C374}"/>
              </a:ext>
            </a:extLst>
          </p:cNvPr>
          <p:cNvSpPr/>
          <p:nvPr/>
        </p:nvSpPr>
        <p:spPr>
          <a:xfrm>
            <a:off x="3103880" y="2438400"/>
            <a:ext cx="269240" cy="2020781"/>
          </a:xfrm>
          <a:prstGeom prst="leftBrace">
            <a:avLst>
              <a:gd name="adj1" fmla="val 63050"/>
              <a:gd name="adj2" fmla="val 50000"/>
            </a:avLst>
          </a:prstGeom>
          <a:ln w="444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60F307-6380-42B7-A02D-F9804704A8B4}"/>
                  </a:ext>
                </a:extLst>
              </p:cNvPr>
              <p:cNvSpPr txBox="1"/>
              <p:nvPr/>
            </p:nvSpPr>
            <p:spPr>
              <a:xfrm>
                <a:off x="828585" y="3105834"/>
                <a:ext cx="1975575" cy="646331"/>
              </a:xfrm>
              <a:prstGeom prst="rect">
                <a:avLst/>
              </a:prstGeom>
              <a:noFill/>
            </p:spPr>
            <p:txBody>
              <a:bodyPr wrap="square" rtlCol="0">
                <a:spAutoFit/>
              </a:bodyPr>
              <a:lstStyle/>
              <a:p>
                <a:pPr algn="r"/>
                <a:r>
                  <a:rPr lang="en-US" b="1" dirty="0">
                    <a:solidFill>
                      <a:schemeClr val="accent2"/>
                    </a:solidFill>
                  </a:rPr>
                  <a:t>Computed </a:t>
                </a:r>
                <a14:m>
                  <m:oMath xmlns:m="http://schemas.openxmlformats.org/officeDocument/2006/math">
                    <m:r>
                      <a:rPr lang="en-US" b="1" i="1" smtClean="0">
                        <a:solidFill>
                          <a:schemeClr val="accent2"/>
                        </a:solidFill>
                        <a:latin typeface="Cambria Math" panose="02040503050406030204" pitchFamily="18" charset="0"/>
                      </a:rPr>
                      <m:t>𝑽</m:t>
                    </m:r>
                  </m:oMath>
                </a14:m>
                <a:r>
                  <a:rPr lang="en-US" b="1" dirty="0">
                    <a:solidFill>
                      <a:schemeClr val="accent2"/>
                    </a:solidFill>
                  </a:rPr>
                  <a:t> times</a:t>
                </a:r>
              </a:p>
              <a:p>
                <a:pPr algn="r"/>
                <a:r>
                  <a:rPr lang="en-US" b="1" dirty="0">
                    <a:solidFill>
                      <a:schemeClr val="accent2"/>
                    </a:solidFill>
                  </a:rPr>
                  <a:t>for all vocabs</a:t>
                </a:r>
              </a:p>
            </p:txBody>
          </p:sp>
        </mc:Choice>
        <mc:Fallback xmlns="">
          <p:sp>
            <p:nvSpPr>
              <p:cNvPr id="9" name="TextBox 8">
                <a:extLst>
                  <a:ext uri="{FF2B5EF4-FFF2-40B4-BE49-F238E27FC236}">
                    <a16:creationId xmlns:a16="http://schemas.microsoft.com/office/drawing/2014/main" id="{D460F307-6380-42B7-A02D-F9804704A8B4}"/>
                  </a:ext>
                </a:extLst>
              </p:cNvPr>
              <p:cNvSpPr txBox="1">
                <a:spLocks noRot="1" noChangeAspect="1" noMove="1" noResize="1" noEditPoints="1" noAdjustHandles="1" noChangeArrowheads="1" noChangeShapeType="1" noTextEdit="1"/>
              </p:cNvSpPr>
              <p:nvPr/>
            </p:nvSpPr>
            <p:spPr>
              <a:xfrm>
                <a:off x="828585" y="3105834"/>
                <a:ext cx="1975575" cy="646331"/>
              </a:xfrm>
              <a:prstGeom prst="rect">
                <a:avLst/>
              </a:prstGeom>
              <a:blipFill>
                <a:blip r:embed="rId3"/>
                <a:stretch>
                  <a:fillRect l="-1543" t="-4673" r="-2469" b="-1308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03F7937-C3E8-424C-A54B-7764342D3D36}"/>
              </a:ext>
            </a:extLst>
          </p:cNvPr>
          <p:cNvSpPr/>
          <p:nvPr/>
        </p:nvSpPr>
        <p:spPr>
          <a:xfrm>
            <a:off x="5397832" y="3474191"/>
            <a:ext cx="2613327" cy="478050"/>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40F80-5559-43FA-8A8B-F8FE06B98087}"/>
              </a:ext>
            </a:extLst>
          </p:cNvPr>
          <p:cNvCxnSpPr>
            <a:cxnSpLocks/>
            <a:endCxn id="10" idx="2"/>
          </p:cNvCxnSpPr>
          <p:nvPr/>
        </p:nvCxnSpPr>
        <p:spPr>
          <a:xfrm flipH="1" flipV="1">
            <a:off x="6704496" y="3952241"/>
            <a:ext cx="1093304" cy="478050"/>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C948D0-7067-489A-BE73-F54E342CF6D7}"/>
                  </a:ext>
                </a:extLst>
              </p:cNvPr>
              <p:cNvSpPr txBox="1"/>
              <p:nvPr/>
            </p:nvSpPr>
            <p:spPr>
              <a:xfrm>
                <a:off x="7940367" y="4107125"/>
                <a:ext cx="3159433" cy="646331"/>
              </a:xfrm>
              <a:prstGeom prst="rect">
                <a:avLst/>
              </a:prstGeom>
              <a:noFill/>
            </p:spPr>
            <p:txBody>
              <a:bodyPr wrap="square" rtlCol="0">
                <a:spAutoFit/>
              </a:bodyPr>
              <a:lstStyle/>
              <a:p>
                <a14:m>
                  <m:oMath xmlns:m="http://schemas.openxmlformats.org/officeDocument/2006/math">
                    <m:r>
                      <a:rPr lang="en-US" b="1" i="1" smtClean="0">
                        <a:solidFill>
                          <a:schemeClr val="accent6"/>
                        </a:solidFill>
                        <a:latin typeface="Cambria Math" panose="02040503050406030204" pitchFamily="18" charset="0"/>
                      </a:rPr>
                      <m:t>𝑽</m:t>
                    </m:r>
                  </m:oMath>
                </a14:m>
                <a:r>
                  <a:rPr lang="en-US" b="1" dirty="0">
                    <a:solidFill>
                      <a:schemeClr val="accent6"/>
                    </a:solidFill>
                  </a:rPr>
                  <a:t> computations are needed to get normalization factor</a:t>
                </a:r>
              </a:p>
            </p:txBody>
          </p:sp>
        </mc:Choice>
        <mc:Fallback xmlns="">
          <p:sp>
            <p:nvSpPr>
              <p:cNvPr id="12" name="TextBox 11">
                <a:extLst>
                  <a:ext uri="{FF2B5EF4-FFF2-40B4-BE49-F238E27FC236}">
                    <a16:creationId xmlns:a16="http://schemas.microsoft.com/office/drawing/2014/main" id="{F9C948D0-7067-489A-BE73-F54E342CF6D7}"/>
                  </a:ext>
                </a:extLst>
              </p:cNvPr>
              <p:cNvSpPr txBox="1">
                <a:spLocks noRot="1" noChangeAspect="1" noMove="1" noResize="1" noEditPoints="1" noAdjustHandles="1" noChangeArrowheads="1" noChangeShapeType="1" noTextEdit="1"/>
              </p:cNvSpPr>
              <p:nvPr/>
            </p:nvSpPr>
            <p:spPr>
              <a:xfrm>
                <a:off x="7940367" y="4107125"/>
                <a:ext cx="3159433" cy="646331"/>
              </a:xfrm>
              <a:prstGeom prst="rect">
                <a:avLst/>
              </a:prstGeom>
              <a:blipFill>
                <a:blip r:embed="rId4"/>
                <a:stretch>
                  <a:fillRect l="-173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36184B-B7CA-4CA0-92E5-576A690433D4}"/>
                  </a:ext>
                </a:extLst>
              </p:cNvPr>
              <p:cNvSpPr txBox="1"/>
              <p:nvPr/>
            </p:nvSpPr>
            <p:spPr>
              <a:xfrm>
                <a:off x="6704495" y="1983319"/>
                <a:ext cx="4318000" cy="830997"/>
              </a:xfrm>
              <a:prstGeom prst="rect">
                <a:avLst/>
              </a:prstGeom>
              <a:noFill/>
            </p:spPr>
            <p:txBody>
              <a:bodyPr wrap="square" rtlCol="0">
                <a:spAutoFit/>
              </a:bodyPr>
              <a:lstStyle/>
              <a:p>
                <a:pPr algn="r"/>
                <a:r>
                  <a:rPr lang="en-US" sz="2400" b="1" dirty="0">
                    <a:solidFill>
                      <a:schemeClr val="accent5"/>
                    </a:solidFill>
                  </a:rPr>
                  <a:t>Complexity = </a:t>
                </a:r>
                <a14:m>
                  <m:oMath xmlns:m="http://schemas.openxmlformats.org/officeDocument/2006/math">
                    <m:r>
                      <a:rPr lang="en-US" sz="2400" b="1" i="1" smtClean="0">
                        <a:solidFill>
                          <a:schemeClr val="accent5"/>
                        </a:solidFill>
                        <a:latin typeface="Cambria Math" panose="02040503050406030204" pitchFamily="18" charset="0"/>
                      </a:rPr>
                      <m:t>𝑶</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𝑽</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𝑽</m:t>
                        </m:r>
                      </m:e>
                    </m:d>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𝑶</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𝑽</m:t>
                        </m:r>
                      </m:e>
                    </m:d>
                  </m:oMath>
                </a14:m>
                <a:endParaRPr lang="en-US" sz="2400" b="1" dirty="0">
                  <a:solidFill>
                    <a:schemeClr val="accent5"/>
                  </a:solidFill>
                  <a:ea typeface="Cambria Math" panose="02040503050406030204" pitchFamily="18" charset="0"/>
                </a:endParaRPr>
              </a:p>
              <a:p>
                <a:pPr algn="r"/>
                <a:r>
                  <a:rPr lang="en-US" sz="2400" b="1" dirty="0">
                    <a:solidFill>
                      <a:schemeClr val="accent5"/>
                    </a:solidFill>
                  </a:rPr>
                  <a:t>where </a:t>
                </a:r>
                <a14:m>
                  <m:oMath xmlns:m="http://schemas.openxmlformats.org/officeDocument/2006/math">
                    <m:r>
                      <a:rPr lang="en-US" sz="2400" b="1" i="1">
                        <a:solidFill>
                          <a:schemeClr val="accent5"/>
                        </a:solidFill>
                        <a:latin typeface="Cambria Math" panose="02040503050406030204" pitchFamily="18" charset="0"/>
                      </a:rPr>
                      <m:t>𝑽</m:t>
                    </m:r>
                  </m:oMath>
                </a14:m>
                <a:r>
                  <a:rPr lang="en-US" sz="2400" b="1" dirty="0">
                    <a:solidFill>
                      <a:schemeClr val="accent5"/>
                    </a:solidFill>
                  </a:rPr>
                  <a:t> is very large</a:t>
                </a:r>
              </a:p>
            </p:txBody>
          </p:sp>
        </mc:Choice>
        <mc:Fallback xmlns="">
          <p:sp>
            <p:nvSpPr>
              <p:cNvPr id="18" name="TextBox 17">
                <a:extLst>
                  <a:ext uri="{FF2B5EF4-FFF2-40B4-BE49-F238E27FC236}">
                    <a16:creationId xmlns:a16="http://schemas.microsoft.com/office/drawing/2014/main" id="{1236184B-B7CA-4CA0-92E5-576A690433D4}"/>
                  </a:ext>
                </a:extLst>
              </p:cNvPr>
              <p:cNvSpPr txBox="1">
                <a:spLocks noRot="1" noChangeAspect="1" noMove="1" noResize="1" noEditPoints="1" noAdjustHandles="1" noChangeArrowheads="1" noChangeShapeType="1" noTextEdit="1"/>
              </p:cNvSpPr>
              <p:nvPr/>
            </p:nvSpPr>
            <p:spPr>
              <a:xfrm>
                <a:off x="6704495" y="1983319"/>
                <a:ext cx="4318000" cy="830997"/>
              </a:xfrm>
              <a:prstGeom prst="rect">
                <a:avLst/>
              </a:prstGeom>
              <a:blipFill>
                <a:blip r:embed="rId5"/>
                <a:stretch>
                  <a:fillRect t="-5839" r="-2119" b="-153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7B00A0-9408-4E84-8FD1-00FFFA3887D5}"/>
              </a:ext>
            </a:extLst>
          </p:cNvPr>
          <p:cNvSpPr txBox="1"/>
          <p:nvPr/>
        </p:nvSpPr>
        <p:spPr>
          <a:xfrm>
            <a:off x="5534987" y="378202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19168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ADB67E-7116-48E7-A675-99D608BF44F6}"/>
              </a:ext>
            </a:extLst>
          </p:cNvPr>
          <p:cNvSpPr/>
          <p:nvPr/>
        </p:nvSpPr>
        <p:spPr>
          <a:xfrm>
            <a:off x="253828" y="914400"/>
            <a:ext cx="11380959" cy="439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94C426C-E1D4-428E-9121-D278A66248B4}"/>
              </a:ext>
            </a:extLst>
          </p:cNvPr>
          <p:cNvPicPr>
            <a:picLocks noChangeAspect="1"/>
          </p:cNvPicPr>
          <p:nvPr/>
        </p:nvPicPr>
        <p:blipFill>
          <a:blip r:embed="rId2"/>
          <a:stretch>
            <a:fillRect/>
          </a:stretch>
        </p:blipFill>
        <p:spPr>
          <a:xfrm>
            <a:off x="1864518" y="1020804"/>
            <a:ext cx="8462963" cy="350796"/>
          </a:xfrm>
          <a:prstGeom prst="rect">
            <a:avLst/>
          </a:prstGeom>
        </p:spPr>
      </p:pic>
      <p:pic>
        <p:nvPicPr>
          <p:cNvPr id="2" name="Picture 1">
            <a:extLst>
              <a:ext uri="{FF2B5EF4-FFF2-40B4-BE49-F238E27FC236}">
                <a16:creationId xmlns:a16="http://schemas.microsoft.com/office/drawing/2014/main" id="{3B682D55-191E-439B-AF59-B22EDECED8D9}"/>
              </a:ext>
            </a:extLst>
          </p:cNvPr>
          <p:cNvPicPr>
            <a:picLocks noChangeAspect="1"/>
          </p:cNvPicPr>
          <p:nvPr/>
        </p:nvPicPr>
        <p:blipFill>
          <a:blip r:embed="rId3"/>
          <a:stretch>
            <a:fillRect/>
          </a:stretch>
        </p:blipFill>
        <p:spPr>
          <a:xfrm>
            <a:off x="2047621" y="2011680"/>
            <a:ext cx="8096755" cy="2834640"/>
          </a:xfrm>
          <a:prstGeom prst="rect">
            <a:avLst/>
          </a:prstGeom>
        </p:spPr>
      </p:pic>
      <p:sp>
        <p:nvSpPr>
          <p:cNvPr id="5" name="TextBox 4">
            <a:extLst>
              <a:ext uri="{FF2B5EF4-FFF2-40B4-BE49-F238E27FC236}">
                <a16:creationId xmlns:a16="http://schemas.microsoft.com/office/drawing/2014/main" id="{7733E6A0-18A0-4F3F-9211-C46AA4A6A553}"/>
              </a:ext>
            </a:extLst>
          </p:cNvPr>
          <p:cNvSpPr txBox="1"/>
          <p:nvPr/>
        </p:nvSpPr>
        <p:spPr>
          <a:xfrm>
            <a:off x="5558472" y="350437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2385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FABD5C-E230-4091-B401-713D170FD526}"/>
              </a:ext>
            </a:extLst>
          </p:cNvPr>
          <p:cNvSpPr/>
          <p:nvPr/>
        </p:nvSpPr>
        <p:spPr>
          <a:xfrm>
            <a:off x="253828" y="1652588"/>
            <a:ext cx="11380959" cy="3843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03CF1-BF8B-4D12-85A6-0E2CC85B1FC7}"/>
              </a:ext>
            </a:extLst>
          </p:cNvPr>
          <p:cNvPicPr>
            <a:picLocks noChangeAspect="1"/>
          </p:cNvPicPr>
          <p:nvPr/>
        </p:nvPicPr>
        <p:blipFill>
          <a:blip r:embed="rId2"/>
          <a:stretch>
            <a:fillRect/>
          </a:stretch>
        </p:blipFill>
        <p:spPr>
          <a:xfrm>
            <a:off x="1648685" y="2065496"/>
            <a:ext cx="8591244" cy="3017520"/>
          </a:xfrm>
          <a:prstGeom prst="rect">
            <a:avLst/>
          </a:prstGeom>
        </p:spPr>
      </p:pic>
      <p:sp>
        <p:nvSpPr>
          <p:cNvPr id="4" name="TextBox 3">
            <a:extLst>
              <a:ext uri="{FF2B5EF4-FFF2-40B4-BE49-F238E27FC236}">
                <a16:creationId xmlns:a16="http://schemas.microsoft.com/office/drawing/2014/main" id="{8AF0EFB2-5EB3-4254-8E23-F7A5F66EC47A}"/>
              </a:ext>
            </a:extLst>
          </p:cNvPr>
          <p:cNvSpPr txBox="1"/>
          <p:nvPr/>
        </p:nvSpPr>
        <p:spPr>
          <a:xfrm>
            <a:off x="5276084" y="349540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879459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11EAFE-AA75-44BC-A611-0311A660A1A9}"/>
              </a:ext>
            </a:extLst>
          </p:cNvPr>
          <p:cNvPicPr>
            <a:picLocks noChangeAspect="1"/>
          </p:cNvPicPr>
          <p:nvPr/>
        </p:nvPicPr>
        <p:blipFill>
          <a:blip r:embed="rId2"/>
          <a:stretch>
            <a:fillRect/>
          </a:stretch>
        </p:blipFill>
        <p:spPr>
          <a:xfrm>
            <a:off x="414641" y="2151684"/>
            <a:ext cx="10969798" cy="2834640"/>
          </a:xfrm>
          <a:prstGeom prst="rect">
            <a:avLst/>
          </a:prstGeom>
        </p:spPr>
      </p:pic>
      <p:sp>
        <p:nvSpPr>
          <p:cNvPr id="4" name="TextBox 3">
            <a:extLst>
              <a:ext uri="{FF2B5EF4-FFF2-40B4-BE49-F238E27FC236}">
                <a16:creationId xmlns:a16="http://schemas.microsoft.com/office/drawing/2014/main" id="{CB1C59E0-CAB7-4C10-9642-CFE6CEBD4BAA}"/>
              </a:ext>
            </a:extLst>
          </p:cNvPr>
          <p:cNvSpPr txBox="1"/>
          <p:nvPr/>
        </p:nvSpPr>
        <p:spPr>
          <a:xfrm>
            <a:off x="5800519" y="358057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A49EEF35-30B0-4841-ACE9-A279F8CBAA0F}"/>
              </a:ext>
            </a:extLst>
          </p:cNvPr>
          <p:cNvSpPr txBox="1"/>
          <p:nvPr/>
        </p:nvSpPr>
        <p:spPr>
          <a:xfrm>
            <a:off x="892343"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1C938A27-B0DE-4017-981B-AE09E1AC90AF}"/>
              </a:ext>
            </a:extLst>
          </p:cNvPr>
          <p:cNvSpPr txBox="1"/>
          <p:nvPr/>
        </p:nvSpPr>
        <p:spPr>
          <a:xfrm>
            <a:off x="9018848" y="356900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43440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89E516-B456-47D4-929B-7416FC965B51}"/>
              </a:ext>
            </a:extLst>
          </p:cNvPr>
          <p:cNvSpPr/>
          <p:nvPr/>
        </p:nvSpPr>
        <p:spPr>
          <a:xfrm>
            <a:off x="253828" y="0"/>
            <a:ext cx="11380959"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E6A77AB-6FA5-44D9-A453-F35C1BC5781A}"/>
              </a:ext>
            </a:extLst>
          </p:cNvPr>
          <p:cNvPicPr>
            <a:picLocks noChangeAspect="1"/>
          </p:cNvPicPr>
          <p:nvPr/>
        </p:nvPicPr>
        <p:blipFill>
          <a:blip r:embed="rId3"/>
          <a:stretch>
            <a:fillRect/>
          </a:stretch>
        </p:blipFill>
        <p:spPr>
          <a:xfrm>
            <a:off x="1893570" y="44988"/>
            <a:ext cx="8404860" cy="6678376"/>
          </a:xfrm>
          <a:prstGeom prst="rect">
            <a:avLst/>
          </a:prstGeom>
        </p:spPr>
      </p:pic>
      <p:sp>
        <p:nvSpPr>
          <p:cNvPr id="4" name="TextBox 3">
            <a:extLst>
              <a:ext uri="{FF2B5EF4-FFF2-40B4-BE49-F238E27FC236}">
                <a16:creationId xmlns:a16="http://schemas.microsoft.com/office/drawing/2014/main" id="{455018F5-12FE-4256-BD1F-4A828E7AC11B}"/>
              </a:ext>
            </a:extLst>
          </p:cNvPr>
          <p:cNvSpPr txBox="1"/>
          <p:nvPr/>
        </p:nvSpPr>
        <p:spPr>
          <a:xfrm>
            <a:off x="4254107" y="1762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 name="TextBox 4">
            <a:extLst>
              <a:ext uri="{FF2B5EF4-FFF2-40B4-BE49-F238E27FC236}">
                <a16:creationId xmlns:a16="http://schemas.microsoft.com/office/drawing/2014/main" id="{E5298B15-78E5-4533-B258-41A0B95A9FC9}"/>
              </a:ext>
            </a:extLst>
          </p:cNvPr>
          <p:cNvSpPr txBox="1"/>
          <p:nvPr/>
        </p:nvSpPr>
        <p:spPr>
          <a:xfrm>
            <a:off x="7060060"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0" name="TextBox 9">
            <a:extLst>
              <a:ext uri="{FF2B5EF4-FFF2-40B4-BE49-F238E27FC236}">
                <a16:creationId xmlns:a16="http://schemas.microsoft.com/office/drawing/2014/main" id="{98C997A9-776D-4CDB-9BAB-3F52505DD813}"/>
              </a:ext>
            </a:extLst>
          </p:cNvPr>
          <p:cNvSpPr txBox="1"/>
          <p:nvPr/>
        </p:nvSpPr>
        <p:spPr>
          <a:xfrm>
            <a:off x="3496589" y="509560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7482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FE1ADA-4903-4507-9027-E2BBD3BE5B7B}"/>
              </a:ext>
            </a:extLst>
          </p:cNvPr>
          <p:cNvPicPr>
            <a:picLocks noChangeAspect="1"/>
          </p:cNvPicPr>
          <p:nvPr/>
        </p:nvPicPr>
        <p:blipFill>
          <a:blip r:embed="rId2"/>
          <a:stretch>
            <a:fillRect/>
          </a:stretch>
        </p:blipFill>
        <p:spPr>
          <a:xfrm>
            <a:off x="2787015" y="2163252"/>
            <a:ext cx="6617970" cy="2834640"/>
          </a:xfrm>
          <a:prstGeom prst="rect">
            <a:avLst/>
          </a:prstGeom>
        </p:spPr>
      </p:pic>
      <p:sp>
        <p:nvSpPr>
          <p:cNvPr id="4" name="TextBox 3">
            <a:extLst>
              <a:ext uri="{FF2B5EF4-FFF2-40B4-BE49-F238E27FC236}">
                <a16:creationId xmlns:a16="http://schemas.microsoft.com/office/drawing/2014/main" id="{91096FD0-6C6D-49DC-8A63-3DC6E515AADD}"/>
              </a:ext>
            </a:extLst>
          </p:cNvPr>
          <p:cNvSpPr txBox="1"/>
          <p:nvPr/>
        </p:nvSpPr>
        <p:spPr>
          <a:xfrm>
            <a:off x="5155061" y="36209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02052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9C1F8E-9A1C-4DF7-8136-E4BFCC90D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7" y="2310041"/>
            <a:ext cx="11054139" cy="2541061"/>
          </a:xfrm>
          <a:prstGeom prst="rect">
            <a:avLst/>
          </a:prstGeom>
        </p:spPr>
      </p:pic>
      <p:sp>
        <p:nvSpPr>
          <p:cNvPr id="4" name="TextBox 3">
            <a:extLst>
              <a:ext uri="{FF2B5EF4-FFF2-40B4-BE49-F238E27FC236}">
                <a16:creationId xmlns:a16="http://schemas.microsoft.com/office/drawing/2014/main" id="{E1399587-B75B-4CF2-BF7D-B4F28BFEBECC}"/>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BEB24AA5-EBD6-4E4A-94BC-2F72D8BD9C68}"/>
              </a:ext>
            </a:extLst>
          </p:cNvPr>
          <p:cNvSpPr txBox="1"/>
          <p:nvPr/>
        </p:nvSpPr>
        <p:spPr>
          <a:xfrm>
            <a:off x="508143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22296BA-DBD5-4EAE-8F31-2C679CCA751D}"/>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182496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4C5752-F07C-4D42-AFE9-7AC8CCDE8AF7}"/>
              </a:ext>
            </a:extLst>
          </p:cNvPr>
          <p:cNvSpPr/>
          <p:nvPr/>
        </p:nvSpPr>
        <p:spPr>
          <a:xfrm>
            <a:off x="253828" y="1855720"/>
            <a:ext cx="11380959" cy="3449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7363CE-289C-4213-A276-D2A28C4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26" y="2309556"/>
            <a:ext cx="11058362" cy="2542032"/>
          </a:xfrm>
          <a:prstGeom prst="rect">
            <a:avLst/>
          </a:prstGeom>
        </p:spPr>
      </p:pic>
      <p:sp>
        <p:nvSpPr>
          <p:cNvPr id="4" name="TextBox 3">
            <a:extLst>
              <a:ext uri="{FF2B5EF4-FFF2-40B4-BE49-F238E27FC236}">
                <a16:creationId xmlns:a16="http://schemas.microsoft.com/office/drawing/2014/main" id="{EC4E902F-2190-4EB4-9DF0-E3E15594178E}"/>
              </a:ext>
            </a:extLst>
          </p:cNvPr>
          <p:cNvSpPr txBox="1"/>
          <p:nvPr/>
        </p:nvSpPr>
        <p:spPr>
          <a:xfrm>
            <a:off x="847520"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DFAF5A11-CFA2-4050-AFA6-B63B81CBFF46}"/>
              </a:ext>
            </a:extLst>
          </p:cNvPr>
          <p:cNvSpPr txBox="1"/>
          <p:nvPr/>
        </p:nvSpPr>
        <p:spPr>
          <a:xfrm>
            <a:off x="5119202"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C13BEF0F-371D-4040-9A01-68B1EEA4F3D7}"/>
              </a:ext>
            </a:extLst>
          </p:cNvPr>
          <p:cNvSpPr txBox="1"/>
          <p:nvPr/>
        </p:nvSpPr>
        <p:spPr>
          <a:xfrm>
            <a:off x="9315359" y="339590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197040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6016600-514E-D24B-8F87-0E9C39C7A46E}"/>
              </a:ext>
            </a:extLst>
          </p:cNvPr>
          <p:cNvCxnSpPr>
            <a:cxnSpLocks/>
          </p:cNvCxnSpPr>
          <p:nvPr/>
        </p:nvCxnSpPr>
        <p:spPr>
          <a:xfrm flipH="1">
            <a:off x="332845" y="4702569"/>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ADB752-B6F0-144F-9C98-CFC7CF6C9E24}"/>
              </a:ext>
            </a:extLst>
          </p:cNvPr>
          <p:cNvCxnSpPr>
            <a:cxnSpLocks/>
          </p:cNvCxnSpPr>
          <p:nvPr/>
        </p:nvCxnSpPr>
        <p:spPr>
          <a:xfrm flipH="1">
            <a:off x="389700" y="92085"/>
            <a:ext cx="11859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86514F55-2D36-BB4C-8891-7CDDDE76368D}"/>
              </a:ext>
            </a:extLst>
          </p:cNvPr>
          <p:cNvGrpSpPr/>
          <p:nvPr/>
        </p:nvGrpSpPr>
        <p:grpSpPr>
          <a:xfrm>
            <a:off x="608007" y="394898"/>
            <a:ext cx="3849280" cy="3350455"/>
            <a:chOff x="4499118" y="137427"/>
            <a:chExt cx="3849280" cy="3350455"/>
          </a:xfrm>
        </p:grpSpPr>
        <p:pic>
          <p:nvPicPr>
            <p:cNvPr id="11" name="Picture 10">
              <a:extLst>
                <a:ext uri="{FF2B5EF4-FFF2-40B4-BE49-F238E27FC236}">
                  <a16:creationId xmlns:a16="http://schemas.microsoft.com/office/drawing/2014/main" id="{D89C47E5-702B-0F41-A8DF-2AB93601F067}"/>
                </a:ext>
              </a:extLst>
            </p:cNvPr>
            <p:cNvPicPr>
              <a:picLocks noChangeAspect="1"/>
            </p:cNvPicPr>
            <p:nvPr/>
          </p:nvPicPr>
          <p:blipFill>
            <a:blip r:embed="rId3"/>
            <a:stretch>
              <a:fillRect/>
            </a:stretch>
          </p:blipFill>
          <p:spPr>
            <a:xfrm>
              <a:off x="4505872" y="878752"/>
              <a:ext cx="3500248" cy="2609130"/>
            </a:xfrm>
            <a:prstGeom prst="rect">
              <a:avLst/>
            </a:prstGeom>
          </p:spPr>
        </p:pic>
        <p:cxnSp>
          <p:nvCxnSpPr>
            <p:cNvPr id="18" name="Straight Connector 17">
              <a:extLst>
                <a:ext uri="{FF2B5EF4-FFF2-40B4-BE49-F238E27FC236}">
                  <a16:creationId xmlns:a16="http://schemas.microsoft.com/office/drawing/2014/main" id="{7E92BF84-05CB-D343-A061-3500A5663E58}"/>
                </a:ext>
              </a:extLst>
            </p:cNvPr>
            <p:cNvCxnSpPr/>
            <p:nvPr/>
          </p:nvCxnSpPr>
          <p:spPr>
            <a:xfrm>
              <a:off x="4499835"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E4D43-C9DD-094D-9C9C-AA3C8094CD8B}"/>
                </a:ext>
              </a:extLst>
            </p:cNvPr>
            <p:cNvCxnSpPr>
              <a:cxnSpLocks/>
            </p:cNvCxnSpPr>
            <p:nvPr/>
          </p:nvCxnSpPr>
          <p:spPr>
            <a:xfrm flipH="1">
              <a:off x="4499118"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541C93-E55A-4741-9B77-7EFEE48E67E2}"/>
                </a:ext>
              </a:extLst>
            </p:cNvPr>
            <p:cNvSpPr txBox="1"/>
            <p:nvPr/>
          </p:nvSpPr>
          <p:spPr>
            <a:xfrm>
              <a:off x="5826614" y="638228"/>
              <a:ext cx="819900" cy="292388"/>
            </a:xfrm>
            <a:prstGeom prst="rect">
              <a:avLst/>
            </a:prstGeom>
            <a:noFill/>
          </p:spPr>
          <p:txBody>
            <a:bodyPr wrap="square" rtlCol="0">
              <a:spAutoFit/>
            </a:bodyPr>
            <a:lstStyle/>
            <a:p>
              <a:pPr algn="ctr"/>
              <a:r>
                <a:rPr lang="en-US" sz="1300" dirty="0"/>
                <a:t>Mode</a:t>
              </a:r>
            </a:p>
          </p:txBody>
        </p:sp>
        <p:sp>
          <p:nvSpPr>
            <p:cNvPr id="49" name="TextBox 48">
              <a:extLst>
                <a:ext uri="{FF2B5EF4-FFF2-40B4-BE49-F238E27FC236}">
                  <a16:creationId xmlns:a16="http://schemas.microsoft.com/office/drawing/2014/main" id="{4E0088DB-F432-9346-A2C0-3167FE859E01}"/>
                </a:ext>
              </a:extLst>
            </p:cNvPr>
            <p:cNvSpPr txBox="1"/>
            <p:nvPr/>
          </p:nvSpPr>
          <p:spPr>
            <a:xfrm>
              <a:off x="5782339" y="374821"/>
              <a:ext cx="908449" cy="292388"/>
            </a:xfrm>
            <a:prstGeom prst="rect">
              <a:avLst/>
            </a:prstGeom>
            <a:noFill/>
          </p:spPr>
          <p:txBody>
            <a:bodyPr wrap="square" rtlCol="0">
              <a:spAutoFit/>
            </a:bodyPr>
            <a:lstStyle/>
            <a:p>
              <a:pPr algn="ctr"/>
              <a:r>
                <a:rPr lang="en-US" sz="1300" dirty="0"/>
                <a:t>Median</a:t>
              </a:r>
            </a:p>
          </p:txBody>
        </p:sp>
        <p:sp>
          <p:nvSpPr>
            <p:cNvPr id="50" name="TextBox 49">
              <a:extLst>
                <a:ext uri="{FF2B5EF4-FFF2-40B4-BE49-F238E27FC236}">
                  <a16:creationId xmlns:a16="http://schemas.microsoft.com/office/drawing/2014/main" id="{C874C677-22C3-A24D-AE30-54E498C80CA9}"/>
                </a:ext>
              </a:extLst>
            </p:cNvPr>
            <p:cNvSpPr txBox="1"/>
            <p:nvPr/>
          </p:nvSpPr>
          <p:spPr>
            <a:xfrm>
              <a:off x="5804476" y="137427"/>
              <a:ext cx="908449" cy="292388"/>
            </a:xfrm>
            <a:prstGeom prst="rect">
              <a:avLst/>
            </a:prstGeom>
            <a:noFill/>
          </p:spPr>
          <p:txBody>
            <a:bodyPr wrap="square" rtlCol="0">
              <a:spAutoFit/>
            </a:bodyPr>
            <a:lstStyle/>
            <a:p>
              <a:pPr algn="ctr"/>
              <a:r>
                <a:rPr lang="en-US" sz="1300" dirty="0"/>
                <a:t>Mean</a:t>
              </a:r>
            </a:p>
          </p:txBody>
        </p:sp>
        <p:sp>
          <p:nvSpPr>
            <p:cNvPr id="55" name="TextBox 54">
              <a:extLst>
                <a:ext uri="{FF2B5EF4-FFF2-40B4-BE49-F238E27FC236}">
                  <a16:creationId xmlns:a16="http://schemas.microsoft.com/office/drawing/2014/main" id="{308B1E22-614E-0545-B078-7438E838A451}"/>
                </a:ext>
              </a:extLst>
            </p:cNvPr>
            <p:cNvSpPr txBox="1"/>
            <p:nvPr/>
          </p:nvSpPr>
          <p:spPr>
            <a:xfrm>
              <a:off x="6319277" y="2977617"/>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7" name="Straight Connector 66">
              <a:extLst>
                <a:ext uri="{FF2B5EF4-FFF2-40B4-BE49-F238E27FC236}">
                  <a16:creationId xmlns:a16="http://schemas.microsoft.com/office/drawing/2014/main" id="{71732AEF-71F9-6546-A232-C0D7B0539882}"/>
                </a:ext>
              </a:extLst>
            </p:cNvPr>
            <p:cNvCxnSpPr>
              <a:cxnSpLocks/>
            </p:cNvCxnSpPr>
            <p:nvPr/>
          </p:nvCxnSpPr>
          <p:spPr>
            <a:xfrm>
              <a:off x="6239582" y="978600"/>
              <a:ext cx="20810" cy="2475398"/>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F9E9675-0494-3147-8D5A-A1A9B706E326}"/>
                </a:ext>
              </a:extLst>
            </p:cNvPr>
            <p:cNvCxnSpPr>
              <a:cxnSpLocks/>
            </p:cNvCxnSpPr>
            <p:nvPr/>
          </p:nvCxnSpPr>
          <p:spPr>
            <a:xfrm flipH="1">
              <a:off x="5872728" y="984762"/>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9" name="Left Bracket 68">
              <a:extLst>
                <a:ext uri="{FF2B5EF4-FFF2-40B4-BE49-F238E27FC236}">
                  <a16:creationId xmlns:a16="http://schemas.microsoft.com/office/drawing/2014/main" id="{5F1710FF-669C-D84F-9B12-2DE48264D265}"/>
                </a:ext>
              </a:extLst>
            </p:cNvPr>
            <p:cNvSpPr/>
            <p:nvPr/>
          </p:nvSpPr>
          <p:spPr>
            <a:xfrm>
              <a:off x="5884123"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ket 69">
              <a:extLst>
                <a:ext uri="{FF2B5EF4-FFF2-40B4-BE49-F238E27FC236}">
                  <a16:creationId xmlns:a16="http://schemas.microsoft.com/office/drawing/2014/main" id="{54E90DB0-B056-0F48-926C-D47480C22470}"/>
                </a:ext>
              </a:extLst>
            </p:cNvPr>
            <p:cNvSpPr/>
            <p:nvPr/>
          </p:nvSpPr>
          <p:spPr>
            <a:xfrm rot="10800000">
              <a:off x="6573897" y="693983"/>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60283941-503E-CD48-9938-E5CF16CAB0E2}"/>
                </a:ext>
              </a:extLst>
            </p:cNvPr>
            <p:cNvCxnSpPr>
              <a:cxnSpLocks/>
            </p:cNvCxnSpPr>
            <p:nvPr/>
          </p:nvCxnSpPr>
          <p:spPr>
            <a:xfrm flipH="1" flipV="1">
              <a:off x="6417111" y="995549"/>
              <a:ext cx="129888" cy="143759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C0D7B7D-4FCB-1D48-A5B3-E83D9C95DC7F}"/>
                </a:ext>
              </a:extLst>
            </p:cNvPr>
            <p:cNvSpPr/>
            <p:nvPr/>
          </p:nvSpPr>
          <p:spPr>
            <a:xfrm>
              <a:off x="6199231" y="2375616"/>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sp>
          <p:nvSpPr>
            <p:cNvPr id="157" name="TextBox 156">
              <a:extLst>
                <a:ext uri="{FF2B5EF4-FFF2-40B4-BE49-F238E27FC236}">
                  <a16:creationId xmlns:a16="http://schemas.microsoft.com/office/drawing/2014/main" id="{261031FC-B5F8-A549-9C8E-EACFC0E0A474}"/>
                </a:ext>
              </a:extLst>
            </p:cNvPr>
            <p:cNvSpPr txBox="1"/>
            <p:nvPr/>
          </p:nvSpPr>
          <p:spPr>
            <a:xfrm>
              <a:off x="7304398" y="476089"/>
              <a:ext cx="819900" cy="369332"/>
            </a:xfrm>
            <a:prstGeom prst="rect">
              <a:avLst/>
            </a:prstGeom>
            <a:noFill/>
          </p:spPr>
          <p:txBody>
            <a:bodyPr wrap="square" rtlCol="0">
              <a:spAutoFit/>
            </a:bodyPr>
            <a:lstStyle/>
            <a:p>
              <a:pPr algn="ctr"/>
              <a:r>
                <a:rPr lang="en-US" dirty="0"/>
                <a:t>Fig (a)</a:t>
              </a:r>
            </a:p>
          </p:txBody>
        </p:sp>
      </p:grpSp>
      <p:grpSp>
        <p:nvGrpSpPr>
          <p:cNvPr id="165" name="Group 164">
            <a:extLst>
              <a:ext uri="{FF2B5EF4-FFF2-40B4-BE49-F238E27FC236}">
                <a16:creationId xmlns:a16="http://schemas.microsoft.com/office/drawing/2014/main" id="{86D90CF5-35C7-B841-9DB9-836155FF092E}"/>
              </a:ext>
            </a:extLst>
          </p:cNvPr>
          <p:cNvGrpSpPr/>
          <p:nvPr/>
        </p:nvGrpSpPr>
        <p:grpSpPr>
          <a:xfrm>
            <a:off x="4723192" y="723748"/>
            <a:ext cx="3767183" cy="3021605"/>
            <a:chOff x="598675" y="466277"/>
            <a:chExt cx="3767183" cy="3021605"/>
          </a:xfrm>
        </p:grpSpPr>
        <p:grpSp>
          <p:nvGrpSpPr>
            <p:cNvPr id="130" name="Group 129">
              <a:extLst>
                <a:ext uri="{FF2B5EF4-FFF2-40B4-BE49-F238E27FC236}">
                  <a16:creationId xmlns:a16="http://schemas.microsoft.com/office/drawing/2014/main" id="{92D5CEE7-14B1-EA4B-BD5C-625B301B369E}"/>
                </a:ext>
              </a:extLst>
            </p:cNvPr>
            <p:cNvGrpSpPr/>
            <p:nvPr/>
          </p:nvGrpSpPr>
          <p:grpSpPr>
            <a:xfrm>
              <a:off x="598675" y="495301"/>
              <a:ext cx="3767183" cy="2992581"/>
              <a:chOff x="598675" y="495301"/>
              <a:chExt cx="3767183" cy="2992581"/>
            </a:xfrm>
          </p:grpSpPr>
          <p:pic>
            <p:nvPicPr>
              <p:cNvPr id="9" name="Picture 8">
                <a:extLst>
                  <a:ext uri="{FF2B5EF4-FFF2-40B4-BE49-F238E27FC236}">
                    <a16:creationId xmlns:a16="http://schemas.microsoft.com/office/drawing/2014/main" id="{DD313D71-EF5A-9842-BCC5-C20B2A69490B}"/>
                  </a:ext>
                </a:extLst>
              </p:cNvPr>
              <p:cNvPicPr>
                <a:picLocks noChangeAspect="1"/>
              </p:cNvPicPr>
              <p:nvPr/>
            </p:nvPicPr>
            <p:blipFill>
              <a:blip r:embed="rId4"/>
              <a:stretch>
                <a:fillRect/>
              </a:stretch>
            </p:blipFill>
            <p:spPr>
              <a:xfrm>
                <a:off x="598675" y="819870"/>
                <a:ext cx="3617366" cy="2668012"/>
              </a:xfrm>
              <a:prstGeom prst="rect">
                <a:avLst/>
              </a:prstGeom>
            </p:spPr>
          </p:pic>
          <p:cxnSp>
            <p:nvCxnSpPr>
              <p:cNvPr id="13" name="Straight Connector 12">
                <a:extLst>
                  <a:ext uri="{FF2B5EF4-FFF2-40B4-BE49-F238E27FC236}">
                    <a16:creationId xmlns:a16="http://schemas.microsoft.com/office/drawing/2014/main" id="{9ED824F7-9B45-BD44-98EA-2A6F5920DEF3}"/>
                  </a:ext>
                </a:extLst>
              </p:cNvPr>
              <p:cNvCxnSpPr/>
              <p:nvPr/>
            </p:nvCxnSpPr>
            <p:spPr>
              <a:xfrm>
                <a:off x="615459" y="495301"/>
                <a:ext cx="0" cy="2992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E114B8-CD57-EE4A-848C-8DD03D176B25}"/>
                  </a:ext>
                </a:extLst>
              </p:cNvPr>
              <p:cNvCxnSpPr>
                <a:cxnSpLocks/>
              </p:cNvCxnSpPr>
              <p:nvPr/>
            </p:nvCxnSpPr>
            <p:spPr>
              <a:xfrm flipH="1">
                <a:off x="614516" y="3487882"/>
                <a:ext cx="3617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2D7057-F372-754A-AE6D-AA31E42377C5}"/>
                  </a:ext>
                </a:extLst>
              </p:cNvPr>
              <p:cNvCxnSpPr>
                <a:cxnSpLocks/>
              </p:cNvCxnSpPr>
              <p:nvPr/>
            </p:nvCxnSpPr>
            <p:spPr>
              <a:xfrm>
                <a:off x="1396509" y="941032"/>
                <a:ext cx="0" cy="25202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E6D1F3-E97C-A94C-82A3-B135EAD586A3}"/>
                  </a:ext>
                </a:extLst>
              </p:cNvPr>
              <p:cNvCxnSpPr>
                <a:cxnSpLocks/>
              </p:cNvCxnSpPr>
              <p:nvPr/>
            </p:nvCxnSpPr>
            <p:spPr>
              <a:xfrm>
                <a:off x="1593298" y="1083076"/>
                <a:ext cx="0" cy="2378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C4289C-F033-3241-8E4E-585457E6D90C}"/>
                  </a:ext>
                </a:extLst>
              </p:cNvPr>
              <p:cNvSpPr txBox="1"/>
              <p:nvPr/>
            </p:nvSpPr>
            <p:spPr>
              <a:xfrm>
                <a:off x="975484" y="626564"/>
                <a:ext cx="819900" cy="292388"/>
              </a:xfrm>
              <a:prstGeom prst="rect">
                <a:avLst/>
              </a:prstGeom>
              <a:noFill/>
            </p:spPr>
            <p:txBody>
              <a:bodyPr wrap="square" rtlCol="0">
                <a:spAutoFit/>
              </a:bodyPr>
              <a:lstStyle/>
              <a:p>
                <a:pPr algn="ctr"/>
                <a:r>
                  <a:rPr lang="en-US" sz="1300" dirty="0"/>
                  <a:t>Mode</a:t>
                </a:r>
              </a:p>
            </p:txBody>
          </p:sp>
          <p:sp>
            <p:nvSpPr>
              <p:cNvPr id="39" name="TextBox 38">
                <a:extLst>
                  <a:ext uri="{FF2B5EF4-FFF2-40B4-BE49-F238E27FC236}">
                    <a16:creationId xmlns:a16="http://schemas.microsoft.com/office/drawing/2014/main" id="{5866D44E-9F2A-9D40-BC45-9CE00B9A2C30}"/>
                  </a:ext>
                </a:extLst>
              </p:cNvPr>
              <p:cNvSpPr txBox="1"/>
              <p:nvPr/>
            </p:nvSpPr>
            <p:spPr>
              <a:xfrm>
                <a:off x="1604457" y="900041"/>
                <a:ext cx="908449" cy="292388"/>
              </a:xfrm>
              <a:prstGeom prst="rect">
                <a:avLst/>
              </a:prstGeom>
              <a:noFill/>
            </p:spPr>
            <p:txBody>
              <a:bodyPr wrap="square" rtlCol="0">
                <a:spAutoFit/>
              </a:bodyPr>
              <a:lstStyle/>
              <a:p>
                <a:pPr algn="ctr"/>
                <a:r>
                  <a:rPr lang="en-US" sz="1300" dirty="0"/>
                  <a:t>Median</a:t>
                </a:r>
              </a:p>
            </p:txBody>
          </p:sp>
          <p:sp>
            <p:nvSpPr>
              <p:cNvPr id="40" name="TextBox 39">
                <a:extLst>
                  <a:ext uri="{FF2B5EF4-FFF2-40B4-BE49-F238E27FC236}">
                    <a16:creationId xmlns:a16="http://schemas.microsoft.com/office/drawing/2014/main" id="{D83A079E-8FD1-8147-A426-2876722F5D54}"/>
                  </a:ext>
                </a:extLst>
              </p:cNvPr>
              <p:cNvSpPr txBox="1"/>
              <p:nvPr/>
            </p:nvSpPr>
            <p:spPr>
              <a:xfrm>
                <a:off x="2329087" y="1625530"/>
                <a:ext cx="908449" cy="292388"/>
              </a:xfrm>
              <a:prstGeom prst="rect">
                <a:avLst/>
              </a:prstGeom>
              <a:noFill/>
            </p:spPr>
            <p:txBody>
              <a:bodyPr wrap="square" rtlCol="0">
                <a:spAutoFit/>
              </a:bodyPr>
              <a:lstStyle/>
              <a:p>
                <a:pPr algn="ctr"/>
                <a:r>
                  <a:rPr lang="en-US" sz="1300" dirty="0"/>
                  <a:t>Mean</a:t>
                </a:r>
              </a:p>
            </p:txBody>
          </p:sp>
          <p:sp>
            <p:nvSpPr>
              <p:cNvPr id="54" name="TextBox 53">
                <a:extLst>
                  <a:ext uri="{FF2B5EF4-FFF2-40B4-BE49-F238E27FC236}">
                    <a16:creationId xmlns:a16="http://schemas.microsoft.com/office/drawing/2014/main" id="{102D4D24-0744-AB4B-B85A-2C94AF66D16F}"/>
                  </a:ext>
                </a:extLst>
              </p:cNvPr>
              <p:cNvSpPr txBox="1"/>
              <p:nvPr/>
            </p:nvSpPr>
            <p:spPr>
              <a:xfrm>
                <a:off x="2336737" y="2981516"/>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63" name="Straight Connector 62">
                <a:extLst>
                  <a:ext uri="{FF2B5EF4-FFF2-40B4-BE49-F238E27FC236}">
                    <a16:creationId xmlns:a16="http://schemas.microsoft.com/office/drawing/2014/main" id="{F111F78C-A26E-4749-BDE1-865882960E25}"/>
                  </a:ext>
                </a:extLst>
              </p:cNvPr>
              <p:cNvCxnSpPr>
                <a:cxnSpLocks/>
              </p:cNvCxnSpPr>
              <p:nvPr/>
            </p:nvCxnSpPr>
            <p:spPr>
              <a:xfrm>
                <a:off x="2034239" y="1781020"/>
                <a:ext cx="20810" cy="1692311"/>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4DD22D-1C00-D44D-ADED-38A9A1F30CE2}"/>
                  </a:ext>
                </a:extLst>
              </p:cNvPr>
              <p:cNvCxnSpPr>
                <a:cxnSpLocks/>
              </p:cNvCxnSpPr>
              <p:nvPr/>
            </p:nvCxnSpPr>
            <p:spPr>
              <a:xfrm flipH="1">
                <a:off x="1675908" y="1771725"/>
                <a:ext cx="758282" cy="0"/>
              </a:xfrm>
              <a:prstGeom prst="line">
                <a:avLst/>
              </a:prstGeom>
              <a:ln w="22225">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Left Bracket 64">
                <a:extLst>
                  <a:ext uri="{FF2B5EF4-FFF2-40B4-BE49-F238E27FC236}">
                    <a16:creationId xmlns:a16="http://schemas.microsoft.com/office/drawing/2014/main" id="{7533672D-6024-4548-9711-13E363FEC61F}"/>
                  </a:ext>
                </a:extLst>
              </p:cNvPr>
              <p:cNvSpPr/>
              <p:nvPr/>
            </p:nvSpPr>
            <p:spPr>
              <a:xfrm>
                <a:off x="1687303"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a:extLst>
                  <a:ext uri="{FF2B5EF4-FFF2-40B4-BE49-F238E27FC236}">
                    <a16:creationId xmlns:a16="http://schemas.microsoft.com/office/drawing/2014/main" id="{9749E0E0-0C65-E440-96EE-C3EB2A4699D1}"/>
                  </a:ext>
                </a:extLst>
              </p:cNvPr>
              <p:cNvSpPr/>
              <p:nvPr/>
            </p:nvSpPr>
            <p:spPr>
              <a:xfrm rot="10800000">
                <a:off x="2377077" y="1480946"/>
                <a:ext cx="45719" cy="581558"/>
              </a:xfrm>
              <a:prstGeom prst="leftBracket">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46" name="Straight Arrow Connector 145">
              <a:extLst>
                <a:ext uri="{FF2B5EF4-FFF2-40B4-BE49-F238E27FC236}">
                  <a16:creationId xmlns:a16="http://schemas.microsoft.com/office/drawing/2014/main" id="{0C4E8F11-C621-7D40-9493-40544E407746}"/>
                </a:ext>
              </a:extLst>
            </p:cNvPr>
            <p:cNvCxnSpPr>
              <a:cxnSpLocks/>
            </p:cNvCxnSpPr>
            <p:nvPr/>
          </p:nvCxnSpPr>
          <p:spPr>
            <a:xfrm flipH="1" flipV="1">
              <a:off x="2156180" y="1781022"/>
              <a:ext cx="159803" cy="640436"/>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349EDA9-2552-8F48-9BFF-2CDF68157497}"/>
                </a:ext>
              </a:extLst>
            </p:cNvPr>
            <p:cNvSpPr txBox="1"/>
            <p:nvPr/>
          </p:nvSpPr>
          <p:spPr>
            <a:xfrm>
              <a:off x="3413638" y="466277"/>
              <a:ext cx="819900" cy="369332"/>
            </a:xfrm>
            <a:prstGeom prst="rect">
              <a:avLst/>
            </a:prstGeom>
            <a:noFill/>
          </p:spPr>
          <p:txBody>
            <a:bodyPr wrap="square" rtlCol="0">
              <a:spAutoFit/>
            </a:bodyPr>
            <a:lstStyle/>
            <a:p>
              <a:pPr algn="ctr"/>
              <a:r>
                <a:rPr lang="en-US" dirty="0"/>
                <a:t>Fig (b)</a:t>
              </a:r>
            </a:p>
          </p:txBody>
        </p:sp>
        <p:sp>
          <p:nvSpPr>
            <p:cNvPr id="145" name="Rectangle 144">
              <a:extLst>
                <a:ext uri="{FF2B5EF4-FFF2-40B4-BE49-F238E27FC236}">
                  <a16:creationId xmlns:a16="http://schemas.microsoft.com/office/drawing/2014/main" id="{88F6B6B4-66D4-7C4F-A9C2-568A808A8B06}"/>
                </a:ext>
              </a:extLst>
            </p:cNvPr>
            <p:cNvSpPr/>
            <p:nvPr/>
          </p:nvSpPr>
          <p:spPr>
            <a:xfrm>
              <a:off x="2303282" y="2375211"/>
              <a:ext cx="1925067" cy="369331"/>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95% Conf. Int. of Mean</a:t>
              </a:r>
            </a:p>
          </p:txBody>
        </p:sp>
      </p:grpSp>
    </p:spTree>
    <p:extLst>
      <p:ext uri="{BB962C8B-B14F-4D97-AF65-F5344CB8AC3E}">
        <p14:creationId xmlns:p14="http://schemas.microsoft.com/office/powerpoint/2010/main" val="3094083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799A0-05BA-4FC9-8EB3-BA6F4410188A}"/>
                  </a:ext>
                </a:extLst>
              </p:cNvPr>
              <p:cNvSpPr txBox="1"/>
              <p:nvPr/>
            </p:nvSpPr>
            <p:spPr>
              <a:xfrm>
                <a:off x="-247136" y="2931642"/>
                <a:ext cx="2193325" cy="1393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3000" i="1" smtClean="0">
                              <a:latin typeface="Cambria Math" panose="02040503050406030204" pitchFamily="18" charset="0"/>
                            </a:rPr>
                          </m:ctrlPr>
                        </m:naryPr>
                        <m:sub>
                          <m:r>
                            <m:rPr>
                              <m:brk m:alnAt="23"/>
                            </m:rPr>
                            <a:rPr lang="en-US" sz="3000" b="0" i="1" smtClean="0">
                              <a:latin typeface="Cambria Math" panose="02040503050406030204" pitchFamily="18" charset="0"/>
                            </a:rPr>
                            <m:t>𝑐</m:t>
                          </m:r>
                          <m:r>
                            <a:rPr lang="en-US" sz="3000" b="0" i="1" smtClean="0">
                              <a:latin typeface="Cambria Math" panose="02040503050406030204" pitchFamily="18" charset="0"/>
                            </a:rPr>
                            <m:t>=1</m:t>
                          </m:r>
                        </m:sub>
                        <m:sup>
                          <m:r>
                            <a:rPr lang="en-US" sz="3000" b="0" i="1" smtClean="0">
                              <a:latin typeface="Cambria Math" panose="02040503050406030204" pitchFamily="18" charset="0"/>
                            </a:rPr>
                            <m:t>𝐶</m:t>
                          </m:r>
                        </m:sup>
                        <m:e>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𝑒</m:t>
                              </m:r>
                            </m:e>
                            <m:sub>
                              <m:r>
                                <a:rPr lang="en-US" sz="3000" b="0" i="1" smtClean="0">
                                  <a:latin typeface="Cambria Math" panose="02040503050406030204" pitchFamily="18" charset="0"/>
                                </a:rPr>
                                <m:t>𝑐</m:t>
                              </m:r>
                            </m:sub>
                          </m:sSub>
                        </m:e>
                      </m:nary>
                      <m:r>
                        <a:rPr lang="en-US" sz="3000" b="0" i="1" smtClean="0">
                          <a:latin typeface="Cambria Math" panose="02040503050406030204" pitchFamily="18" charset="0"/>
                        </a:rPr>
                        <m:t>=</m:t>
                      </m:r>
                    </m:oMath>
                  </m:oMathPara>
                </a14:m>
                <a:endParaRPr lang="en-US" sz="3000" dirty="0"/>
              </a:p>
            </p:txBody>
          </p:sp>
        </mc:Choice>
        <mc:Fallback xmlns="">
          <p:sp>
            <p:nvSpPr>
              <p:cNvPr id="9" name="TextBox 8">
                <a:extLst>
                  <a:ext uri="{FF2B5EF4-FFF2-40B4-BE49-F238E27FC236}">
                    <a16:creationId xmlns:a16="http://schemas.microsoft.com/office/drawing/2014/main" id="{8DC799A0-05BA-4FC9-8EB3-BA6F4410188A}"/>
                  </a:ext>
                </a:extLst>
              </p:cNvPr>
              <p:cNvSpPr txBox="1">
                <a:spLocks noRot="1" noChangeAspect="1" noMove="1" noResize="1" noEditPoints="1" noAdjustHandles="1" noChangeArrowheads="1" noChangeShapeType="1" noTextEdit="1"/>
              </p:cNvSpPr>
              <p:nvPr/>
            </p:nvSpPr>
            <p:spPr>
              <a:xfrm>
                <a:off x="-247136" y="2931642"/>
                <a:ext cx="2193325" cy="1393010"/>
              </a:xfrm>
              <a:prstGeom prst="rect">
                <a:avLst/>
              </a:prstGeom>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B5155E5-7228-4577-B2B4-AB8AFDE7D7EA}"/>
              </a:ext>
            </a:extLst>
          </p:cNvPr>
          <p:cNvGrpSpPr/>
          <p:nvPr/>
        </p:nvGrpSpPr>
        <p:grpSpPr>
          <a:xfrm>
            <a:off x="3411651" y="2446362"/>
            <a:ext cx="766301" cy="2363569"/>
            <a:chOff x="2190214" y="2453253"/>
            <a:chExt cx="766301" cy="2363569"/>
          </a:xfrm>
        </p:grpSpPr>
        <p:sp>
          <p:nvSpPr>
            <p:cNvPr id="10" name="Rectangle 9">
              <a:extLst>
                <a:ext uri="{FF2B5EF4-FFF2-40B4-BE49-F238E27FC236}">
                  <a16:creationId xmlns:a16="http://schemas.microsoft.com/office/drawing/2014/main" id="{4E5A5F49-73C9-4698-B0FC-182CF916D121}"/>
                </a:ext>
              </a:extLst>
            </p:cNvPr>
            <p:cNvSpPr/>
            <p:nvPr/>
          </p:nvSpPr>
          <p:spPr>
            <a:xfrm>
              <a:off x="2197243" y="4486783"/>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 name="Double Bracket 10">
              <a:extLst>
                <a:ext uri="{FF2B5EF4-FFF2-40B4-BE49-F238E27FC236}">
                  <a16:creationId xmlns:a16="http://schemas.microsoft.com/office/drawing/2014/main" id="{5F20D7EA-9574-427C-A367-009E849D2A97}"/>
                </a:ext>
              </a:extLst>
            </p:cNvPr>
            <p:cNvSpPr/>
            <p:nvPr/>
          </p:nvSpPr>
          <p:spPr>
            <a:xfrm>
              <a:off x="2190214" y="24532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pic>
          <p:nvPicPr>
            <p:cNvPr id="12" name="Picture 11">
              <a:extLst>
                <a:ext uri="{FF2B5EF4-FFF2-40B4-BE49-F238E27FC236}">
                  <a16:creationId xmlns:a16="http://schemas.microsoft.com/office/drawing/2014/main" id="{436E2146-5618-4690-84FE-63D3C54CC125}"/>
                </a:ext>
              </a:extLst>
            </p:cNvPr>
            <p:cNvPicPr>
              <a:picLocks noChangeAspect="1"/>
            </p:cNvPicPr>
            <p:nvPr/>
          </p:nvPicPr>
          <p:blipFill>
            <a:blip r:embed="rId3"/>
            <a:stretch>
              <a:fillRect/>
            </a:stretch>
          </p:blipFill>
          <p:spPr>
            <a:xfrm rot="16200000">
              <a:off x="2455494" y="3814228"/>
              <a:ext cx="318528" cy="194656"/>
            </a:xfrm>
            <a:prstGeom prst="rect">
              <a:avLst/>
            </a:prstGeom>
          </p:spPr>
        </p:pic>
      </p:grpSp>
      <p:sp>
        <p:nvSpPr>
          <p:cNvPr id="16" name="TextBox 15">
            <a:extLst>
              <a:ext uri="{FF2B5EF4-FFF2-40B4-BE49-F238E27FC236}">
                <a16:creationId xmlns:a16="http://schemas.microsoft.com/office/drawing/2014/main" id="{80B094F2-6616-49B7-8CDC-37593FF6F467}"/>
              </a:ext>
            </a:extLst>
          </p:cNvPr>
          <p:cNvSpPr txBox="1"/>
          <p:nvPr/>
        </p:nvSpPr>
        <p:spPr>
          <a:xfrm>
            <a:off x="5990209" y="2446362"/>
            <a:ext cx="625098" cy="307777"/>
          </a:xfrm>
          <a:prstGeom prst="rect">
            <a:avLst/>
          </a:prstGeom>
          <a:noFill/>
        </p:spPr>
        <p:txBody>
          <a:bodyPr wrap="square" rtlCol="0">
            <a:spAutoFit/>
          </a:bodyPr>
          <a:lstStyle/>
          <a:p>
            <a:r>
              <a:rPr lang="en-US" sz="1400" dirty="0"/>
              <a:t>man</a:t>
            </a:r>
          </a:p>
        </p:txBody>
      </p:sp>
      <p:sp>
        <p:nvSpPr>
          <p:cNvPr id="17" name="TextBox 16">
            <a:extLst>
              <a:ext uri="{FF2B5EF4-FFF2-40B4-BE49-F238E27FC236}">
                <a16:creationId xmlns:a16="http://schemas.microsoft.com/office/drawing/2014/main" id="{28490926-845E-416F-B43E-FA0CC25E4F9D}"/>
              </a:ext>
            </a:extLst>
          </p:cNvPr>
          <p:cNvSpPr txBox="1"/>
          <p:nvPr/>
        </p:nvSpPr>
        <p:spPr>
          <a:xfrm>
            <a:off x="5990209" y="2704972"/>
            <a:ext cx="681926" cy="307777"/>
          </a:xfrm>
          <a:prstGeom prst="rect">
            <a:avLst/>
          </a:prstGeom>
          <a:noFill/>
        </p:spPr>
        <p:txBody>
          <a:bodyPr wrap="square" rtlCol="0">
            <a:spAutoFit/>
          </a:bodyPr>
          <a:lstStyle/>
          <a:p>
            <a:r>
              <a:rPr lang="en-US" sz="1400" dirty="0"/>
              <a:t>passes</a:t>
            </a:r>
          </a:p>
        </p:txBody>
      </p:sp>
      <p:sp>
        <p:nvSpPr>
          <p:cNvPr id="18" name="TextBox 17">
            <a:extLst>
              <a:ext uri="{FF2B5EF4-FFF2-40B4-BE49-F238E27FC236}">
                <a16:creationId xmlns:a16="http://schemas.microsoft.com/office/drawing/2014/main" id="{B8FCA3D1-99CD-4C5E-8F68-8D5A9692FF80}"/>
              </a:ext>
            </a:extLst>
          </p:cNvPr>
          <p:cNvSpPr txBox="1"/>
          <p:nvPr/>
        </p:nvSpPr>
        <p:spPr>
          <a:xfrm>
            <a:off x="5990209" y="4390924"/>
            <a:ext cx="878238" cy="307777"/>
          </a:xfrm>
          <a:prstGeom prst="rect">
            <a:avLst/>
          </a:prstGeom>
          <a:noFill/>
        </p:spPr>
        <p:txBody>
          <a:bodyPr wrap="square" rtlCol="0">
            <a:spAutoFit/>
          </a:bodyPr>
          <a:lstStyle/>
          <a:p>
            <a:r>
              <a:rPr lang="en-US" sz="1400" b="1" dirty="0">
                <a:solidFill>
                  <a:schemeClr val="accent2"/>
                </a:solidFill>
              </a:rPr>
              <a:t>who</a:t>
            </a:r>
          </a:p>
        </p:txBody>
      </p:sp>
      <p:sp>
        <p:nvSpPr>
          <p:cNvPr id="19" name="TextBox 18">
            <a:extLst>
              <a:ext uri="{FF2B5EF4-FFF2-40B4-BE49-F238E27FC236}">
                <a16:creationId xmlns:a16="http://schemas.microsoft.com/office/drawing/2014/main" id="{253ACDC6-5DA8-489A-A4DE-6577B4165232}"/>
              </a:ext>
            </a:extLst>
          </p:cNvPr>
          <p:cNvSpPr txBox="1"/>
          <p:nvPr/>
        </p:nvSpPr>
        <p:spPr>
          <a:xfrm>
            <a:off x="5990209" y="3305718"/>
            <a:ext cx="878238" cy="307777"/>
          </a:xfrm>
          <a:prstGeom prst="rect">
            <a:avLst/>
          </a:prstGeom>
          <a:noFill/>
        </p:spPr>
        <p:txBody>
          <a:bodyPr wrap="square" rtlCol="0">
            <a:spAutoFit/>
          </a:bodyPr>
          <a:lstStyle/>
          <a:p>
            <a:r>
              <a:rPr lang="en-US" sz="1400" dirty="0"/>
              <a:t>should</a:t>
            </a:r>
          </a:p>
        </p:txBody>
      </p:sp>
      <p:pic>
        <p:nvPicPr>
          <p:cNvPr id="20" name="Picture 19">
            <a:extLst>
              <a:ext uri="{FF2B5EF4-FFF2-40B4-BE49-F238E27FC236}">
                <a16:creationId xmlns:a16="http://schemas.microsoft.com/office/drawing/2014/main" id="{2D172F61-0182-447C-9D27-438422709302}"/>
              </a:ext>
            </a:extLst>
          </p:cNvPr>
          <p:cNvPicPr>
            <a:picLocks noChangeAspect="1"/>
          </p:cNvPicPr>
          <p:nvPr/>
        </p:nvPicPr>
        <p:blipFill>
          <a:blip r:embed="rId3"/>
          <a:stretch>
            <a:fillRect/>
          </a:stretch>
        </p:blipFill>
        <p:spPr>
          <a:xfrm rot="16200000">
            <a:off x="5998319" y="3757488"/>
            <a:ext cx="318528" cy="194656"/>
          </a:xfrm>
          <a:prstGeom prst="rect">
            <a:avLst/>
          </a:prstGeom>
        </p:spPr>
      </p:pic>
      <p:sp>
        <p:nvSpPr>
          <p:cNvPr id="21" name="TextBox 20">
            <a:extLst>
              <a:ext uri="{FF2B5EF4-FFF2-40B4-BE49-F238E27FC236}">
                <a16:creationId xmlns:a16="http://schemas.microsoft.com/office/drawing/2014/main" id="{E41D87D4-E11E-4211-B5A6-07D34FC31A0C}"/>
              </a:ext>
            </a:extLst>
          </p:cNvPr>
          <p:cNvSpPr txBox="1"/>
          <p:nvPr/>
        </p:nvSpPr>
        <p:spPr>
          <a:xfrm>
            <a:off x="5985013" y="3001665"/>
            <a:ext cx="842181" cy="307777"/>
          </a:xfrm>
          <a:prstGeom prst="rect">
            <a:avLst/>
          </a:prstGeom>
          <a:noFill/>
        </p:spPr>
        <p:txBody>
          <a:bodyPr wrap="square" rtlCol="0">
            <a:spAutoFit/>
          </a:bodyPr>
          <a:lstStyle/>
          <a:p>
            <a:r>
              <a:rPr lang="en-US" sz="1400" dirty="0"/>
              <a:t>sentence</a:t>
            </a:r>
          </a:p>
        </p:txBody>
      </p:sp>
      <p:sp>
        <p:nvSpPr>
          <p:cNvPr id="22" name="TextBox 21">
            <a:extLst>
              <a:ext uri="{FF2B5EF4-FFF2-40B4-BE49-F238E27FC236}">
                <a16:creationId xmlns:a16="http://schemas.microsoft.com/office/drawing/2014/main" id="{C31EA295-C74A-46EB-AEEB-00C7A6E641EA}"/>
              </a:ext>
            </a:extLst>
          </p:cNvPr>
          <p:cNvSpPr txBox="1"/>
          <p:nvPr/>
        </p:nvSpPr>
        <p:spPr>
          <a:xfrm>
            <a:off x="5990209" y="4102057"/>
            <a:ext cx="878238" cy="307777"/>
          </a:xfrm>
          <a:prstGeom prst="rect">
            <a:avLst/>
          </a:prstGeom>
          <a:noFill/>
        </p:spPr>
        <p:txBody>
          <a:bodyPr wrap="square" rtlCol="0">
            <a:spAutoFit/>
          </a:bodyPr>
          <a:lstStyle/>
          <a:p>
            <a:r>
              <a:rPr lang="en-US" sz="1400" b="1" dirty="0">
                <a:solidFill>
                  <a:schemeClr val="accent2"/>
                </a:solidFill>
              </a:rPr>
              <a:t>the</a:t>
            </a:r>
          </a:p>
        </p:txBody>
      </p:sp>
      <p:grpSp>
        <p:nvGrpSpPr>
          <p:cNvPr id="24" name="Group 23">
            <a:extLst>
              <a:ext uri="{FF2B5EF4-FFF2-40B4-BE49-F238E27FC236}">
                <a16:creationId xmlns:a16="http://schemas.microsoft.com/office/drawing/2014/main" id="{BD759214-D5A9-4C6D-937F-F73F99400599}"/>
              </a:ext>
            </a:extLst>
          </p:cNvPr>
          <p:cNvGrpSpPr/>
          <p:nvPr/>
        </p:nvGrpSpPr>
        <p:grpSpPr>
          <a:xfrm>
            <a:off x="1826929" y="2446362"/>
            <a:ext cx="766301" cy="2363569"/>
            <a:chOff x="10508140" y="1004853"/>
            <a:chExt cx="766301" cy="2363569"/>
          </a:xfrm>
        </p:grpSpPr>
        <p:sp>
          <p:nvSpPr>
            <p:cNvPr id="14" name="Rectangle 13">
              <a:extLst>
                <a:ext uri="{FF2B5EF4-FFF2-40B4-BE49-F238E27FC236}">
                  <a16:creationId xmlns:a16="http://schemas.microsoft.com/office/drawing/2014/main" id="{FB3EC4BD-BFBB-4071-9041-35FB56CE5C09}"/>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 name="Double Bracket 14">
              <a:extLst>
                <a:ext uri="{FF2B5EF4-FFF2-40B4-BE49-F238E27FC236}">
                  <a16:creationId xmlns:a16="http://schemas.microsoft.com/office/drawing/2014/main" id="{2E015760-2584-4A25-8B7E-C24CDBF525C0}"/>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pic>
          <p:nvPicPr>
            <p:cNvPr id="23" name="Picture 22">
              <a:extLst>
                <a:ext uri="{FF2B5EF4-FFF2-40B4-BE49-F238E27FC236}">
                  <a16:creationId xmlns:a16="http://schemas.microsoft.com/office/drawing/2014/main" id="{0A9EA923-40BD-4158-88EE-8567C38E3731}"/>
                </a:ext>
              </a:extLst>
            </p:cNvPr>
            <p:cNvPicPr>
              <a:picLocks noChangeAspect="1"/>
            </p:cNvPicPr>
            <p:nvPr/>
          </p:nvPicPr>
          <p:blipFill>
            <a:blip r:embed="rId3"/>
            <a:stretch>
              <a:fillRect/>
            </a:stretch>
          </p:blipFill>
          <p:spPr>
            <a:xfrm rot="16200000">
              <a:off x="10773420" y="2361708"/>
              <a:ext cx="318528" cy="194656"/>
            </a:xfrm>
            <a:prstGeom prst="rect">
              <a:avLst/>
            </a:prstGeom>
          </p:spPr>
        </p:pic>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D1456C-8018-43A8-8B6D-A08F78F4797D}"/>
                  </a:ext>
                </a:extLst>
              </p:cNvPr>
              <p:cNvSpPr/>
              <p:nvPr/>
            </p:nvSpPr>
            <p:spPr>
              <a:xfrm>
                <a:off x="2801186"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5" name="Rectangle 24">
                <a:extLst>
                  <a:ext uri="{FF2B5EF4-FFF2-40B4-BE49-F238E27FC236}">
                    <a16:creationId xmlns:a16="http://schemas.microsoft.com/office/drawing/2014/main" id="{A9D1456C-8018-43A8-8B6D-A08F78F4797D}"/>
                  </a:ext>
                </a:extLst>
              </p:cNvPr>
              <p:cNvSpPr>
                <a:spLocks noRot="1" noChangeAspect="1" noMove="1" noResize="1" noEditPoints="1" noAdjustHandles="1" noChangeArrowheads="1" noChangeShapeType="1" noTextEdit="1"/>
              </p:cNvSpPr>
              <p:nvPr/>
            </p:nvSpPr>
            <p:spPr>
              <a:xfrm>
                <a:off x="2801186" y="3429000"/>
                <a:ext cx="48282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57DFD4-1559-4DC3-886C-9791DD87C453}"/>
                  </a:ext>
                </a:extLst>
              </p:cNvPr>
              <p:cNvSpPr/>
              <p:nvPr/>
            </p:nvSpPr>
            <p:spPr>
              <a:xfrm>
                <a:off x="4385908" y="3429000"/>
                <a:ext cx="482824" cy="5539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000" b="1" i="1" smtClean="0">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26" name="Rectangle 25">
                <a:extLst>
                  <a:ext uri="{FF2B5EF4-FFF2-40B4-BE49-F238E27FC236}">
                    <a16:creationId xmlns:a16="http://schemas.microsoft.com/office/drawing/2014/main" id="{3557DFD4-1559-4DC3-886C-9791DD87C453}"/>
                  </a:ext>
                </a:extLst>
              </p:cNvPr>
              <p:cNvSpPr>
                <a:spLocks noRot="1" noChangeAspect="1" noMove="1" noResize="1" noEditPoints="1" noAdjustHandles="1" noChangeArrowheads="1" noChangeShapeType="1" noTextEdit="1"/>
              </p:cNvSpPr>
              <p:nvPr/>
            </p:nvSpPr>
            <p:spPr>
              <a:xfrm>
                <a:off x="4385908" y="3429000"/>
                <a:ext cx="48282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0E7406-FD7C-424A-A65F-D0DFF2B3C3D6}"/>
                  </a:ext>
                </a:extLst>
              </p:cNvPr>
              <p:cNvSpPr txBox="1"/>
              <p:nvPr/>
            </p:nvSpPr>
            <p:spPr>
              <a:xfrm>
                <a:off x="1690159"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580E7406-FD7C-424A-A65F-D0DFF2B3C3D6}"/>
                  </a:ext>
                </a:extLst>
              </p:cNvPr>
              <p:cNvSpPr txBox="1">
                <a:spLocks noRot="1" noChangeAspect="1" noMove="1" noResize="1" noEditPoints="1" noAdjustHandles="1" noChangeArrowheads="1" noChangeShapeType="1" noTextEdit="1"/>
              </p:cNvSpPr>
              <p:nvPr/>
            </p:nvSpPr>
            <p:spPr>
              <a:xfrm>
                <a:off x="1690159" y="1892539"/>
                <a:ext cx="10398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4ED57E-7903-4C6E-87AE-1EE0792EA0CD}"/>
                  </a:ext>
                </a:extLst>
              </p:cNvPr>
              <p:cNvSpPr txBox="1"/>
              <p:nvPr/>
            </p:nvSpPr>
            <p:spPr>
              <a:xfrm>
                <a:off x="3316275" y="1892539"/>
                <a:ext cx="10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204ED57E-7903-4C6E-87AE-1EE0792EA0CD}"/>
                  </a:ext>
                </a:extLst>
              </p:cNvPr>
              <p:cNvSpPr txBox="1">
                <a:spLocks noRot="1" noChangeAspect="1" noMove="1" noResize="1" noEditPoints="1" noAdjustHandles="1" noChangeArrowheads="1" noChangeShapeType="1" noTextEdit="1"/>
              </p:cNvSpPr>
              <p:nvPr/>
            </p:nvSpPr>
            <p:spPr>
              <a:xfrm>
                <a:off x="3316275" y="1892539"/>
                <a:ext cx="1039839" cy="369332"/>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81AA431-ED1E-4CFF-A641-15453A3A1D58}"/>
              </a:ext>
            </a:extLst>
          </p:cNvPr>
          <p:cNvSpPr/>
          <p:nvPr/>
        </p:nvSpPr>
        <p:spPr>
          <a:xfrm>
            <a:off x="5003402" y="4200518"/>
            <a:ext cx="759272" cy="519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1" name="Double Bracket 30">
            <a:extLst>
              <a:ext uri="{FF2B5EF4-FFF2-40B4-BE49-F238E27FC236}">
                <a16:creationId xmlns:a16="http://schemas.microsoft.com/office/drawing/2014/main" id="{CA663EDB-6420-4FA2-8B4D-3F815BE20D99}"/>
              </a:ext>
            </a:extLst>
          </p:cNvPr>
          <p:cNvSpPr/>
          <p:nvPr/>
        </p:nvSpPr>
        <p:spPr>
          <a:xfrm>
            <a:off x="4996373" y="2446362"/>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0.24</a:t>
            </a:r>
          </a:p>
          <a:p>
            <a:pPr algn="ctr"/>
            <a:r>
              <a:rPr lang="en-US" dirty="0"/>
              <a:t>0.42</a:t>
            </a:r>
          </a:p>
          <a:p>
            <a:pPr algn="ctr"/>
            <a:r>
              <a:rPr lang="en-US" dirty="0"/>
              <a:t>0.20</a:t>
            </a:r>
          </a:p>
          <a:p>
            <a:pPr algn="ctr"/>
            <a:r>
              <a:rPr lang="en-US" dirty="0"/>
              <a:t>0.12</a:t>
            </a:r>
          </a:p>
          <a:p>
            <a:pPr algn="ctr"/>
            <a:endParaRPr lang="en-US" dirty="0"/>
          </a:p>
          <a:p>
            <a:pPr algn="ctr"/>
            <a:endParaRPr lang="en-US" dirty="0"/>
          </a:p>
          <a:p>
            <a:pPr algn="ctr"/>
            <a:r>
              <a:rPr lang="en-US" dirty="0"/>
              <a:t>-0.74</a:t>
            </a:r>
          </a:p>
          <a:p>
            <a:pPr algn="ctr"/>
            <a:r>
              <a:rPr lang="en-US" dirty="0"/>
              <a:t>-0.82</a:t>
            </a:r>
          </a:p>
        </p:txBody>
      </p:sp>
      <p:pic>
        <p:nvPicPr>
          <p:cNvPr id="32" name="Picture 31">
            <a:extLst>
              <a:ext uri="{FF2B5EF4-FFF2-40B4-BE49-F238E27FC236}">
                <a16:creationId xmlns:a16="http://schemas.microsoft.com/office/drawing/2014/main" id="{438B2E0E-0882-49CA-B147-3B03BBB6F9E4}"/>
              </a:ext>
            </a:extLst>
          </p:cNvPr>
          <p:cNvPicPr>
            <a:picLocks noChangeAspect="1"/>
          </p:cNvPicPr>
          <p:nvPr/>
        </p:nvPicPr>
        <p:blipFill>
          <a:blip r:embed="rId3"/>
          <a:stretch>
            <a:fillRect/>
          </a:stretch>
        </p:blipFill>
        <p:spPr>
          <a:xfrm rot="16200000">
            <a:off x="5261653" y="3803217"/>
            <a:ext cx="318528" cy="194656"/>
          </a:xfrm>
          <a:prstGeom prst="rect">
            <a:avLst/>
          </a:prstGeom>
        </p:spPr>
      </p:pic>
      <p:sp>
        <p:nvSpPr>
          <p:cNvPr id="29" name="TextBox 28">
            <a:extLst>
              <a:ext uri="{FF2B5EF4-FFF2-40B4-BE49-F238E27FC236}">
                <a16:creationId xmlns:a16="http://schemas.microsoft.com/office/drawing/2014/main" id="{C56CB65F-36CB-45CF-BF8B-8C2D145BD1D1}"/>
              </a:ext>
            </a:extLst>
          </p:cNvPr>
          <p:cNvSpPr txBox="1"/>
          <p:nvPr/>
        </p:nvSpPr>
        <p:spPr>
          <a:xfrm>
            <a:off x="2243770" y="389845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28523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C565DB2-2A10-4B3E-B1B7-A74EB908EB75}"/>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F12160C-EFAA-4D25-A936-17B4352FFEF5}"/>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73627C5-C26F-4EAE-9230-5CCC29606B72}"/>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Double Bracket 137">
            <a:extLst>
              <a:ext uri="{FF2B5EF4-FFF2-40B4-BE49-F238E27FC236}">
                <a16:creationId xmlns:a16="http://schemas.microsoft.com/office/drawing/2014/main" id="{CBFDF6FC-82FB-4046-8E76-4448DC077A15}"/>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704324C6-7305-41EE-BD59-70B75B840A11}"/>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139" name="Rectangle 138">
                <a:extLst>
                  <a:ext uri="{FF2B5EF4-FFF2-40B4-BE49-F238E27FC236}">
                    <a16:creationId xmlns:a16="http://schemas.microsoft.com/office/drawing/2014/main" id="{704324C6-7305-41EE-BD59-70B75B840A11}"/>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2"/>
                <a:stretch>
                  <a:fillRect l="-5333" r="-5333" b="-13636"/>
                </a:stretch>
              </a:blipFill>
            </p:spPr>
            <p:txBody>
              <a:bodyPr/>
              <a:lstStyle/>
              <a:p>
                <a:r>
                  <a:rPr lang="en-US">
                    <a:noFill/>
                  </a:rPr>
                  <a:t> </a:t>
                </a:r>
              </a:p>
            </p:txBody>
          </p:sp>
        </mc:Fallback>
      </mc:AlternateContent>
      <p:sp>
        <p:nvSpPr>
          <p:cNvPr id="142" name="Double Bracket 141">
            <a:extLst>
              <a:ext uri="{FF2B5EF4-FFF2-40B4-BE49-F238E27FC236}">
                <a16:creationId xmlns:a16="http://schemas.microsoft.com/office/drawing/2014/main" id="{DC32CAA4-4E6C-46E5-A1E0-8485D432E90B}"/>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143" name="Double Bracket 142">
            <a:extLst>
              <a:ext uri="{FF2B5EF4-FFF2-40B4-BE49-F238E27FC236}">
                <a16:creationId xmlns:a16="http://schemas.microsoft.com/office/drawing/2014/main" id="{40EF538A-B9CC-48B0-8D87-A4F12DC8A5F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C5E76F39-3D3D-45AD-9943-6DD0D97C3A8D}"/>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44" name="Rectangle 143">
                <a:extLst>
                  <a:ext uri="{FF2B5EF4-FFF2-40B4-BE49-F238E27FC236}">
                    <a16:creationId xmlns:a16="http://schemas.microsoft.com/office/drawing/2014/main" id="{C5E76F39-3D3D-45AD-9943-6DD0D97C3A8D}"/>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258F9566-98F6-4FFF-BC8A-04206BDC00E9}"/>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7" name="Rectangle 146">
                <a:extLst>
                  <a:ext uri="{FF2B5EF4-FFF2-40B4-BE49-F238E27FC236}">
                    <a16:creationId xmlns:a16="http://schemas.microsoft.com/office/drawing/2014/main" id="{258F9566-98F6-4FFF-BC8A-04206BDC00E9}"/>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4ABFBD3-4B4D-4CDE-A67C-7CC01EA9747F}"/>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8" name="Rectangle 147">
                <a:extLst>
                  <a:ext uri="{FF2B5EF4-FFF2-40B4-BE49-F238E27FC236}">
                    <a16:creationId xmlns:a16="http://schemas.microsoft.com/office/drawing/2014/main" id="{F4ABFBD3-4B4D-4CDE-A67C-7CC01EA9747F}"/>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7161E0EA-8EF6-4D6C-8A65-C1CD556590DD}"/>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49" name="Rectangle 148">
                <a:extLst>
                  <a:ext uri="{FF2B5EF4-FFF2-40B4-BE49-F238E27FC236}">
                    <a16:creationId xmlns:a16="http://schemas.microsoft.com/office/drawing/2014/main" id="{7161E0EA-8EF6-4D6C-8A65-C1CD556590DD}"/>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25FDF3C9-0318-42B7-B3AF-84759EA0D21D}"/>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50" name="Rectangle 149">
                <a:extLst>
                  <a:ext uri="{FF2B5EF4-FFF2-40B4-BE49-F238E27FC236}">
                    <a16:creationId xmlns:a16="http://schemas.microsoft.com/office/drawing/2014/main" id="{25FDF3C9-0318-42B7-B3AF-84759EA0D21D}"/>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6FE3105-FE05-427D-BCE1-2F3556B42E0D}"/>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51" name="Rectangle 150">
                <a:extLst>
                  <a:ext uri="{FF2B5EF4-FFF2-40B4-BE49-F238E27FC236}">
                    <a16:creationId xmlns:a16="http://schemas.microsoft.com/office/drawing/2014/main" id="{A6FE3105-FE05-427D-BCE1-2F3556B42E0D}"/>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8"/>
                <a:stretch>
                  <a:fillRect b="-13636"/>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66D2EA95-6050-47E9-9322-07DB073C12FC}"/>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3" name="Double Bracket 152">
            <a:extLst>
              <a:ext uri="{FF2B5EF4-FFF2-40B4-BE49-F238E27FC236}">
                <a16:creationId xmlns:a16="http://schemas.microsoft.com/office/drawing/2014/main" id="{384B528D-1BB2-4B45-854F-09DAB33120D8}"/>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54" name="TextBox 153">
            <a:extLst>
              <a:ext uri="{FF2B5EF4-FFF2-40B4-BE49-F238E27FC236}">
                <a16:creationId xmlns:a16="http://schemas.microsoft.com/office/drawing/2014/main" id="{9E1C5DD4-CC41-4E43-9E92-3AD5B33672F5}"/>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55" name="TextBox 154">
            <a:extLst>
              <a:ext uri="{FF2B5EF4-FFF2-40B4-BE49-F238E27FC236}">
                <a16:creationId xmlns:a16="http://schemas.microsoft.com/office/drawing/2014/main" id="{1B1E56CF-B909-4EAD-932B-55DD02116760}"/>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56" name="TextBox 155">
            <a:extLst>
              <a:ext uri="{FF2B5EF4-FFF2-40B4-BE49-F238E27FC236}">
                <a16:creationId xmlns:a16="http://schemas.microsoft.com/office/drawing/2014/main" id="{A1B7B195-5F8D-44D5-ADBC-D7716704695A}"/>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57" name="TextBox 156">
            <a:extLst>
              <a:ext uri="{FF2B5EF4-FFF2-40B4-BE49-F238E27FC236}">
                <a16:creationId xmlns:a16="http://schemas.microsoft.com/office/drawing/2014/main" id="{8A98B763-B2D9-49D1-9271-D98DFDAC6BF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sp>
        <p:nvSpPr>
          <p:cNvPr id="159" name="TextBox 158">
            <a:extLst>
              <a:ext uri="{FF2B5EF4-FFF2-40B4-BE49-F238E27FC236}">
                <a16:creationId xmlns:a16="http://schemas.microsoft.com/office/drawing/2014/main" id="{E334BC8C-0587-4248-A8AE-4D82D8DBF17C}"/>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60" name="TextBox 159">
            <a:extLst>
              <a:ext uri="{FF2B5EF4-FFF2-40B4-BE49-F238E27FC236}">
                <a16:creationId xmlns:a16="http://schemas.microsoft.com/office/drawing/2014/main" id="{69EA6F04-82E1-40BB-BB1E-B880DD2A4CEA}"/>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sp>
        <p:nvSpPr>
          <p:cNvPr id="162" name="Rectangle 161">
            <a:extLst>
              <a:ext uri="{FF2B5EF4-FFF2-40B4-BE49-F238E27FC236}">
                <a16:creationId xmlns:a16="http://schemas.microsoft.com/office/drawing/2014/main" id="{DE2A6980-D319-4C12-9C42-120C4D7D30BB}"/>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3" name="Double Bracket 162">
            <a:extLst>
              <a:ext uri="{FF2B5EF4-FFF2-40B4-BE49-F238E27FC236}">
                <a16:creationId xmlns:a16="http://schemas.microsoft.com/office/drawing/2014/main" id="{51AABF78-BBF0-4C61-BDB1-F5333F776858}"/>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64" name="TextBox 163">
            <a:extLst>
              <a:ext uri="{FF2B5EF4-FFF2-40B4-BE49-F238E27FC236}">
                <a16:creationId xmlns:a16="http://schemas.microsoft.com/office/drawing/2014/main" id="{D6217DB0-B8A6-47B3-966E-77015F255BB7}"/>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65" name="TextBox 164">
            <a:extLst>
              <a:ext uri="{FF2B5EF4-FFF2-40B4-BE49-F238E27FC236}">
                <a16:creationId xmlns:a16="http://schemas.microsoft.com/office/drawing/2014/main" id="{5D344C1E-BD38-4F16-97F0-5ED89BFC6B5D}"/>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66" name="TextBox 165">
            <a:extLst>
              <a:ext uri="{FF2B5EF4-FFF2-40B4-BE49-F238E27FC236}">
                <a16:creationId xmlns:a16="http://schemas.microsoft.com/office/drawing/2014/main" id="{C7A0BF6B-8233-476D-9E4B-99B0473F3126}"/>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67" name="TextBox 166">
            <a:extLst>
              <a:ext uri="{FF2B5EF4-FFF2-40B4-BE49-F238E27FC236}">
                <a16:creationId xmlns:a16="http://schemas.microsoft.com/office/drawing/2014/main" id="{7783DAB3-799A-473E-BAA7-36091D270660}"/>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sp>
        <p:nvSpPr>
          <p:cNvPr id="169" name="TextBox 168">
            <a:extLst>
              <a:ext uri="{FF2B5EF4-FFF2-40B4-BE49-F238E27FC236}">
                <a16:creationId xmlns:a16="http://schemas.microsoft.com/office/drawing/2014/main" id="{3B3371FD-8568-4830-952A-418D66F54443}"/>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70" name="TextBox 169">
            <a:extLst>
              <a:ext uri="{FF2B5EF4-FFF2-40B4-BE49-F238E27FC236}">
                <a16:creationId xmlns:a16="http://schemas.microsoft.com/office/drawing/2014/main" id="{BA528AE7-C3D0-4429-AF54-B03FE4727284}"/>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38" name="Picture 37">
            <a:extLst>
              <a:ext uri="{FF2B5EF4-FFF2-40B4-BE49-F238E27FC236}">
                <a16:creationId xmlns:a16="http://schemas.microsoft.com/office/drawing/2014/main" id="{9D7841F7-471C-41B8-A02A-8D391C40BFD9}"/>
              </a:ext>
            </a:extLst>
          </p:cNvPr>
          <p:cNvPicPr>
            <a:picLocks noChangeAspect="1"/>
          </p:cNvPicPr>
          <p:nvPr/>
        </p:nvPicPr>
        <p:blipFill>
          <a:blip r:embed="rId9"/>
          <a:stretch>
            <a:fillRect/>
          </a:stretch>
        </p:blipFill>
        <p:spPr>
          <a:xfrm rot="16200000">
            <a:off x="8366166" y="3554498"/>
            <a:ext cx="318528" cy="194656"/>
          </a:xfrm>
          <a:prstGeom prst="rect">
            <a:avLst/>
          </a:prstGeom>
        </p:spPr>
      </p:pic>
      <p:pic>
        <p:nvPicPr>
          <p:cNvPr id="39" name="Picture 38">
            <a:extLst>
              <a:ext uri="{FF2B5EF4-FFF2-40B4-BE49-F238E27FC236}">
                <a16:creationId xmlns:a16="http://schemas.microsoft.com/office/drawing/2014/main" id="{2FC5DD84-F20C-41CF-9442-8D8F43B567F0}"/>
              </a:ext>
            </a:extLst>
          </p:cNvPr>
          <p:cNvPicPr>
            <a:picLocks noChangeAspect="1"/>
          </p:cNvPicPr>
          <p:nvPr/>
        </p:nvPicPr>
        <p:blipFill>
          <a:blip r:embed="rId9"/>
          <a:stretch>
            <a:fillRect/>
          </a:stretch>
        </p:blipFill>
        <p:spPr>
          <a:xfrm rot="16200000">
            <a:off x="9506794" y="2370809"/>
            <a:ext cx="318528" cy="194656"/>
          </a:xfrm>
          <a:prstGeom prst="rect">
            <a:avLst/>
          </a:prstGeom>
        </p:spPr>
      </p:pic>
      <p:pic>
        <p:nvPicPr>
          <p:cNvPr id="40" name="Picture 39">
            <a:extLst>
              <a:ext uri="{FF2B5EF4-FFF2-40B4-BE49-F238E27FC236}">
                <a16:creationId xmlns:a16="http://schemas.microsoft.com/office/drawing/2014/main" id="{E44F4BB9-7195-4243-83B4-7CFB41E22F63}"/>
              </a:ext>
            </a:extLst>
          </p:cNvPr>
          <p:cNvPicPr>
            <a:picLocks noChangeAspect="1"/>
          </p:cNvPicPr>
          <p:nvPr/>
        </p:nvPicPr>
        <p:blipFill>
          <a:blip r:embed="rId9"/>
          <a:stretch>
            <a:fillRect/>
          </a:stretch>
        </p:blipFill>
        <p:spPr>
          <a:xfrm rot="16200000">
            <a:off x="9518746" y="4982956"/>
            <a:ext cx="318528" cy="194656"/>
          </a:xfrm>
          <a:prstGeom prst="rect">
            <a:avLst/>
          </a:prstGeom>
        </p:spPr>
      </p:pic>
      <p:pic>
        <p:nvPicPr>
          <p:cNvPr id="41" name="Picture 40">
            <a:extLst>
              <a:ext uri="{FF2B5EF4-FFF2-40B4-BE49-F238E27FC236}">
                <a16:creationId xmlns:a16="http://schemas.microsoft.com/office/drawing/2014/main" id="{0EC9C048-19E3-4519-95F8-5625438BF666}"/>
              </a:ext>
            </a:extLst>
          </p:cNvPr>
          <p:cNvPicPr>
            <a:picLocks noChangeAspect="1"/>
          </p:cNvPicPr>
          <p:nvPr/>
        </p:nvPicPr>
        <p:blipFill>
          <a:blip r:embed="rId9"/>
          <a:stretch>
            <a:fillRect/>
          </a:stretch>
        </p:blipFill>
        <p:spPr>
          <a:xfrm rot="16200000">
            <a:off x="11369166" y="2365829"/>
            <a:ext cx="318528" cy="194656"/>
          </a:xfrm>
          <a:prstGeom prst="rect">
            <a:avLst/>
          </a:prstGeom>
        </p:spPr>
      </p:pic>
      <p:pic>
        <p:nvPicPr>
          <p:cNvPr id="42" name="Picture 41">
            <a:extLst>
              <a:ext uri="{FF2B5EF4-FFF2-40B4-BE49-F238E27FC236}">
                <a16:creationId xmlns:a16="http://schemas.microsoft.com/office/drawing/2014/main" id="{3CE5F6B8-08CF-4603-A198-440A47D2A063}"/>
              </a:ext>
            </a:extLst>
          </p:cNvPr>
          <p:cNvPicPr>
            <a:picLocks noChangeAspect="1"/>
          </p:cNvPicPr>
          <p:nvPr/>
        </p:nvPicPr>
        <p:blipFill>
          <a:blip r:embed="rId9"/>
          <a:stretch>
            <a:fillRect/>
          </a:stretch>
        </p:blipFill>
        <p:spPr>
          <a:xfrm rot="16200000">
            <a:off x="10777313" y="5069390"/>
            <a:ext cx="318528" cy="194656"/>
          </a:xfrm>
          <a:prstGeom prst="rect">
            <a:avLst/>
          </a:prstGeom>
        </p:spPr>
      </p:pic>
      <p:sp>
        <p:nvSpPr>
          <p:cNvPr id="43" name="TextBox 42">
            <a:extLst>
              <a:ext uri="{FF2B5EF4-FFF2-40B4-BE49-F238E27FC236}">
                <a16:creationId xmlns:a16="http://schemas.microsoft.com/office/drawing/2014/main" id="{A2C18CC3-4F5B-4CE5-8B46-AD8EBAB4B227}"/>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44" name="TextBox 43">
            <a:extLst>
              <a:ext uri="{FF2B5EF4-FFF2-40B4-BE49-F238E27FC236}">
                <a16:creationId xmlns:a16="http://schemas.microsoft.com/office/drawing/2014/main" id="{A837FF46-CB77-489E-936A-79D7E0AF038A}"/>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pic>
        <p:nvPicPr>
          <p:cNvPr id="45" name="Picture 44">
            <a:extLst>
              <a:ext uri="{FF2B5EF4-FFF2-40B4-BE49-F238E27FC236}">
                <a16:creationId xmlns:a16="http://schemas.microsoft.com/office/drawing/2014/main" id="{BE0F4E9B-E75C-4CC6-851E-4B3B84CB0A44}"/>
              </a:ext>
            </a:extLst>
          </p:cNvPr>
          <p:cNvPicPr>
            <a:picLocks noChangeAspect="1"/>
          </p:cNvPicPr>
          <p:nvPr/>
        </p:nvPicPr>
        <p:blipFill>
          <a:blip r:embed="rId9"/>
          <a:stretch>
            <a:fillRect/>
          </a:stretch>
        </p:blipFill>
        <p:spPr>
          <a:xfrm rot="16200000">
            <a:off x="10773420" y="2361708"/>
            <a:ext cx="318528" cy="194656"/>
          </a:xfrm>
          <a:prstGeom prst="rect">
            <a:avLst/>
          </a:prstGeom>
        </p:spPr>
      </p:pic>
      <p:sp>
        <p:nvSpPr>
          <p:cNvPr id="46" name="TextBox 45">
            <a:extLst>
              <a:ext uri="{FF2B5EF4-FFF2-40B4-BE49-F238E27FC236}">
                <a16:creationId xmlns:a16="http://schemas.microsoft.com/office/drawing/2014/main" id="{28339E72-42A3-41FE-83BC-0A3859D7C5AF}"/>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042009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E18D78-CE95-4338-A033-170FFC9930FB}"/>
              </a:ext>
            </a:extLst>
          </p:cNvPr>
          <p:cNvGrpSpPr/>
          <p:nvPr/>
        </p:nvGrpSpPr>
        <p:grpSpPr>
          <a:xfrm>
            <a:off x="570089" y="2315306"/>
            <a:ext cx="4141693" cy="1887070"/>
            <a:chOff x="1483658" y="2393576"/>
            <a:chExt cx="4141693" cy="1887070"/>
          </a:xfrm>
        </p:grpSpPr>
        <p:sp>
          <p:nvSpPr>
            <p:cNvPr id="5" name="Rectangle 4">
              <a:extLst>
                <a:ext uri="{FF2B5EF4-FFF2-40B4-BE49-F238E27FC236}">
                  <a16:creationId xmlns:a16="http://schemas.microsoft.com/office/drawing/2014/main" id="{F797AA63-D887-41C5-92DE-45FB01A69431}"/>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6" name="Rectangle 5">
              <a:extLst>
                <a:ext uri="{FF2B5EF4-FFF2-40B4-BE49-F238E27FC236}">
                  <a16:creationId xmlns:a16="http://schemas.microsoft.com/office/drawing/2014/main" id="{3A5C9864-C03A-42F3-AABD-9DFC7DFC3482}"/>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7" name="Rectangle 6">
              <a:extLst>
                <a:ext uri="{FF2B5EF4-FFF2-40B4-BE49-F238E27FC236}">
                  <a16:creationId xmlns:a16="http://schemas.microsoft.com/office/drawing/2014/main" id="{F2DA3BE5-2323-424F-A834-770F7945391B}"/>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8" name="Rectangle 7">
              <a:extLst>
                <a:ext uri="{FF2B5EF4-FFF2-40B4-BE49-F238E27FC236}">
                  <a16:creationId xmlns:a16="http://schemas.microsoft.com/office/drawing/2014/main" id="{5C1F9512-CAE2-4F68-B493-A67AFA202118}"/>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9" name="Rectangle 8">
              <a:extLst>
                <a:ext uri="{FF2B5EF4-FFF2-40B4-BE49-F238E27FC236}">
                  <a16:creationId xmlns:a16="http://schemas.microsoft.com/office/drawing/2014/main" id="{7B3F0C34-F5C0-4598-963B-24F2D359DB75}"/>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10" name="Rectangle 9">
              <a:extLst>
                <a:ext uri="{FF2B5EF4-FFF2-40B4-BE49-F238E27FC236}">
                  <a16:creationId xmlns:a16="http://schemas.microsoft.com/office/drawing/2014/main" id="{DD41B73F-6035-4B5C-B576-4A6B2145BF80}"/>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1" name="TextBox 10">
              <a:extLst>
                <a:ext uri="{FF2B5EF4-FFF2-40B4-BE49-F238E27FC236}">
                  <a16:creationId xmlns:a16="http://schemas.microsoft.com/office/drawing/2014/main" id="{3D065DB3-3536-4D1D-B349-B21BE72137AE}"/>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2" name="TextBox 11">
              <a:extLst>
                <a:ext uri="{FF2B5EF4-FFF2-40B4-BE49-F238E27FC236}">
                  <a16:creationId xmlns:a16="http://schemas.microsoft.com/office/drawing/2014/main" id="{190369B8-52A2-4CE3-87D9-B5994FB81DA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13" name="Group 12">
            <a:extLst>
              <a:ext uri="{FF2B5EF4-FFF2-40B4-BE49-F238E27FC236}">
                <a16:creationId xmlns:a16="http://schemas.microsoft.com/office/drawing/2014/main" id="{2EBD750A-3D91-4CE4-BAC6-2156D32A0A1E}"/>
              </a:ext>
            </a:extLst>
          </p:cNvPr>
          <p:cNvGrpSpPr/>
          <p:nvPr/>
        </p:nvGrpSpPr>
        <p:grpSpPr>
          <a:xfrm>
            <a:off x="5317432" y="1127887"/>
            <a:ext cx="4750494" cy="4346512"/>
            <a:chOff x="5264362" y="475324"/>
            <a:chExt cx="6082639" cy="5565372"/>
          </a:xfrm>
        </p:grpSpPr>
        <p:cxnSp>
          <p:nvCxnSpPr>
            <p:cNvPr id="14" name="Straight Arrow Connector 13">
              <a:extLst>
                <a:ext uri="{FF2B5EF4-FFF2-40B4-BE49-F238E27FC236}">
                  <a16:creationId xmlns:a16="http://schemas.microsoft.com/office/drawing/2014/main" id="{2CC1BD0A-7632-44BD-8A79-504BD42DAA1C}"/>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E6AF6B-DAA3-4566-86F0-8AAA6EAA17C2}"/>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F6A844-3080-4A3D-B396-AC49427DF28B}"/>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7" name="TextBox 16">
              <a:extLst>
                <a:ext uri="{FF2B5EF4-FFF2-40B4-BE49-F238E27FC236}">
                  <a16:creationId xmlns:a16="http://schemas.microsoft.com/office/drawing/2014/main" id="{45F563EB-69F6-4348-B887-38C0B8DA4E8F}"/>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8" name="Straight Arrow Connector 17">
              <a:extLst>
                <a:ext uri="{FF2B5EF4-FFF2-40B4-BE49-F238E27FC236}">
                  <a16:creationId xmlns:a16="http://schemas.microsoft.com/office/drawing/2014/main" id="{CAFA6940-A73B-4946-9FA6-94822040F5DD}"/>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C49160-CA6D-4E99-BF46-A48CFC1AC4FD}"/>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20" name="Oval 19">
              <a:extLst>
                <a:ext uri="{FF2B5EF4-FFF2-40B4-BE49-F238E27FC236}">
                  <a16:creationId xmlns:a16="http://schemas.microsoft.com/office/drawing/2014/main" id="{7BDBF0E5-590A-468A-B0D1-F90C73FA0698}"/>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6B7106-D5D2-45DE-A249-6420AE995FCA}"/>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9747EE-B603-4850-96AC-3D072529AF5E}"/>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3" name="TextBox 22">
              <a:extLst>
                <a:ext uri="{FF2B5EF4-FFF2-40B4-BE49-F238E27FC236}">
                  <a16:creationId xmlns:a16="http://schemas.microsoft.com/office/drawing/2014/main" id="{2812957B-6183-410A-9A68-9D8D7202AC5D}"/>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4CB5A19B-730D-4189-BE61-96C8D1870D59}"/>
                </a:ext>
              </a:extLst>
            </p:cNvPr>
            <p:cNvCxnSpPr>
              <a:stCxn id="21" idx="6"/>
              <a:endCxn id="20"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044D4C6-4FB7-4FD8-90FF-B30B6DD6C5F6}"/>
              </a:ext>
            </a:extLst>
          </p:cNvPr>
          <p:cNvCxnSpPr>
            <a:cxnSpLocks/>
          </p:cNvCxnSpPr>
          <p:nvPr/>
        </p:nvCxnSpPr>
        <p:spPr>
          <a:xfrm flipH="1" flipV="1">
            <a:off x="7438925" y="3382106"/>
            <a:ext cx="856224" cy="1280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60713AA-8A70-4CBD-A1CE-D9CF41F15301}"/>
              </a:ext>
            </a:extLst>
          </p:cNvPr>
          <p:cNvSpPr txBox="1"/>
          <p:nvPr/>
        </p:nvSpPr>
        <p:spPr>
          <a:xfrm>
            <a:off x="7438926" y="4662321"/>
            <a:ext cx="1814612" cy="369332"/>
          </a:xfrm>
          <a:prstGeom prst="rect">
            <a:avLst/>
          </a:prstGeom>
          <a:noFill/>
          <a:ln w="25400">
            <a:solidFill>
              <a:srgbClr val="FF0000"/>
            </a:solidFill>
          </a:ln>
        </p:spPr>
        <p:txBody>
          <a:bodyPr wrap="square" rtlCol="0">
            <a:spAutoFit/>
          </a:bodyPr>
          <a:lstStyle/>
          <a:p>
            <a:pPr algn="ctr"/>
            <a:r>
              <a:rPr lang="en-US" b="1" dirty="0">
                <a:solidFill>
                  <a:srgbClr val="FF0000"/>
                </a:solidFill>
              </a:rPr>
              <a:t>Vector distance</a:t>
            </a:r>
          </a:p>
        </p:txBody>
      </p:sp>
      <p:sp>
        <p:nvSpPr>
          <p:cNvPr id="27" name="TextBox 26">
            <a:extLst>
              <a:ext uri="{FF2B5EF4-FFF2-40B4-BE49-F238E27FC236}">
                <a16:creationId xmlns:a16="http://schemas.microsoft.com/office/drawing/2014/main" id="{CD2FD13E-A8A0-4E71-AEB3-9474C5551B61}"/>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8" name="TextBox 27">
            <a:extLst>
              <a:ext uri="{FF2B5EF4-FFF2-40B4-BE49-F238E27FC236}">
                <a16:creationId xmlns:a16="http://schemas.microsoft.com/office/drawing/2014/main" id="{935A16C6-598C-42CE-99BC-D60C2814760B}"/>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0551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7ECC54-9CA0-455F-9A86-FEFFB67AD1B2}"/>
              </a:ext>
            </a:extLst>
          </p:cNvPr>
          <p:cNvGrpSpPr/>
          <p:nvPr/>
        </p:nvGrpSpPr>
        <p:grpSpPr>
          <a:xfrm>
            <a:off x="531157" y="2290476"/>
            <a:ext cx="6965584" cy="466168"/>
            <a:chOff x="1091452" y="1394006"/>
            <a:chExt cx="6965584" cy="466168"/>
          </a:xfrm>
        </p:grpSpPr>
        <p:sp>
          <p:nvSpPr>
            <p:cNvPr id="2" name="Rectangle 1">
              <a:extLst>
                <a:ext uri="{FF2B5EF4-FFF2-40B4-BE49-F238E27FC236}">
                  <a16:creationId xmlns:a16="http://schemas.microsoft.com/office/drawing/2014/main" id="{0F7A59A5-684D-4FDD-B260-7D3B8D7DC130}"/>
                </a:ext>
              </a:extLst>
            </p:cNvPr>
            <p:cNvSpPr/>
            <p:nvPr/>
          </p:nvSpPr>
          <p:spPr>
            <a:xfrm>
              <a:off x="2886635" y="1394009"/>
              <a:ext cx="865094" cy="46168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passes</a:t>
              </a:r>
            </a:p>
          </p:txBody>
        </p:sp>
        <p:sp>
          <p:nvSpPr>
            <p:cNvPr id="11" name="Rectangle 10">
              <a:extLst>
                <a:ext uri="{FF2B5EF4-FFF2-40B4-BE49-F238E27FC236}">
                  <a16:creationId xmlns:a16="http://schemas.microsoft.com/office/drawing/2014/main" id="{0771B4CB-7376-457A-BEB1-2C290F4939D4}"/>
                </a:ext>
              </a:extLst>
            </p:cNvPr>
            <p:cNvSpPr/>
            <p:nvPr/>
          </p:nvSpPr>
          <p:spPr>
            <a:xfrm>
              <a:off x="1091452" y="1394012"/>
              <a:ext cx="70597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3" name="Rectangle 12">
              <a:extLst>
                <a:ext uri="{FF2B5EF4-FFF2-40B4-BE49-F238E27FC236}">
                  <a16:creationId xmlns:a16="http://schemas.microsoft.com/office/drawing/2014/main" id="{039DE727-C849-476F-8616-0529C03E7338}"/>
                </a:ext>
              </a:extLst>
            </p:cNvPr>
            <p:cNvSpPr/>
            <p:nvPr/>
          </p:nvSpPr>
          <p:spPr>
            <a:xfrm>
              <a:off x="6793016" y="1398489"/>
              <a:ext cx="546840"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15" name="Rectangle 14">
              <a:extLst>
                <a:ext uri="{FF2B5EF4-FFF2-40B4-BE49-F238E27FC236}">
                  <a16:creationId xmlns:a16="http://schemas.microsoft.com/office/drawing/2014/main" id="{1D95E808-5F9F-4CB3-8A56-7C7562BC0715}"/>
                </a:ext>
              </a:extLst>
            </p:cNvPr>
            <p:cNvSpPr/>
            <p:nvPr/>
          </p:nvSpPr>
          <p:spPr>
            <a:xfrm>
              <a:off x="6125139" y="1398490"/>
              <a:ext cx="78217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swing</a:t>
              </a:r>
            </a:p>
          </p:txBody>
        </p:sp>
        <p:sp>
          <p:nvSpPr>
            <p:cNvPr id="17" name="Rectangle 16">
              <a:extLst>
                <a:ext uri="{FF2B5EF4-FFF2-40B4-BE49-F238E27FC236}">
                  <a16:creationId xmlns:a16="http://schemas.microsoft.com/office/drawing/2014/main" id="{EDD913FC-C53A-43DA-97E0-3AAE12AD2ECF}"/>
                </a:ext>
              </a:extLst>
            </p:cNvPr>
            <p:cNvSpPr/>
            <p:nvPr/>
          </p:nvSpPr>
          <p:spPr>
            <a:xfrm>
              <a:off x="5275735" y="1398490"/>
              <a:ext cx="981637"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should</a:t>
              </a:r>
            </a:p>
          </p:txBody>
        </p:sp>
        <p:sp>
          <p:nvSpPr>
            <p:cNvPr id="18" name="Rectangle 17">
              <a:extLst>
                <a:ext uri="{FF2B5EF4-FFF2-40B4-BE49-F238E27FC236}">
                  <a16:creationId xmlns:a16="http://schemas.microsoft.com/office/drawing/2014/main" id="{AC907D7B-E795-425C-9BA8-48588C3F6161}"/>
                </a:ext>
              </a:extLst>
            </p:cNvPr>
            <p:cNvSpPr/>
            <p:nvPr/>
          </p:nvSpPr>
          <p:spPr>
            <a:xfrm>
              <a:off x="4282890" y="1398491"/>
              <a:ext cx="1216959" cy="46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19" name="Rectangle 18">
              <a:extLst>
                <a:ext uri="{FF2B5EF4-FFF2-40B4-BE49-F238E27FC236}">
                  <a16:creationId xmlns:a16="http://schemas.microsoft.com/office/drawing/2014/main" id="{6C3F47B0-49EA-4277-A451-84BC7121A0D0}"/>
                </a:ext>
              </a:extLst>
            </p:cNvPr>
            <p:cNvSpPr/>
            <p:nvPr/>
          </p:nvSpPr>
          <p:spPr>
            <a:xfrm>
              <a:off x="3746126" y="1394006"/>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p>
          </p:txBody>
        </p:sp>
        <p:sp>
          <p:nvSpPr>
            <p:cNvPr id="20" name="Rectangle 19">
              <a:extLst>
                <a:ext uri="{FF2B5EF4-FFF2-40B4-BE49-F238E27FC236}">
                  <a16:creationId xmlns:a16="http://schemas.microsoft.com/office/drawing/2014/main" id="{F2054714-77AC-43E4-87AB-B3EB5CEB6BE9}"/>
                </a:ext>
              </a:extLst>
            </p:cNvPr>
            <p:cNvSpPr/>
            <p:nvPr/>
          </p:nvSpPr>
          <p:spPr>
            <a:xfrm>
              <a:off x="2294965" y="1394010"/>
              <a:ext cx="591670" cy="46168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who</a:t>
              </a:r>
            </a:p>
          </p:txBody>
        </p:sp>
        <p:sp>
          <p:nvSpPr>
            <p:cNvPr id="21" name="Rectangle 20">
              <a:extLst>
                <a:ext uri="{FF2B5EF4-FFF2-40B4-BE49-F238E27FC236}">
                  <a16:creationId xmlns:a16="http://schemas.microsoft.com/office/drawing/2014/main" id="{E1D7DD81-B9E3-46C8-821E-96C2A3368097}"/>
                </a:ext>
              </a:extLst>
            </p:cNvPr>
            <p:cNvSpPr/>
            <p:nvPr/>
          </p:nvSpPr>
          <p:spPr>
            <a:xfrm>
              <a:off x="1640540" y="1394011"/>
              <a:ext cx="638736"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t>
              </a:r>
            </a:p>
          </p:txBody>
        </p:sp>
        <p:sp>
          <p:nvSpPr>
            <p:cNvPr id="22" name="Rectangle 21">
              <a:extLst>
                <a:ext uri="{FF2B5EF4-FFF2-40B4-BE49-F238E27FC236}">
                  <a16:creationId xmlns:a16="http://schemas.microsoft.com/office/drawing/2014/main" id="{D0E97E67-425F-47CA-AC4E-A6AB4989EEA3}"/>
                </a:ext>
              </a:extLst>
            </p:cNvPr>
            <p:cNvSpPr/>
            <p:nvPr/>
          </p:nvSpPr>
          <p:spPr>
            <a:xfrm>
              <a:off x="7250224" y="1398488"/>
              <a:ext cx="806812" cy="461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sword.</a:t>
              </a:r>
            </a:p>
          </p:txBody>
        </p:sp>
      </p:grpSp>
      <p:sp>
        <p:nvSpPr>
          <p:cNvPr id="4" name="TextBox 3">
            <a:extLst>
              <a:ext uri="{FF2B5EF4-FFF2-40B4-BE49-F238E27FC236}">
                <a16:creationId xmlns:a16="http://schemas.microsoft.com/office/drawing/2014/main" id="{7A2AF2F7-5AE7-48E1-AA9C-9D79EF4D255F}"/>
              </a:ext>
            </a:extLst>
          </p:cNvPr>
          <p:cNvSpPr txBox="1"/>
          <p:nvPr/>
        </p:nvSpPr>
        <p:spPr>
          <a:xfrm>
            <a:off x="3350559" y="1641903"/>
            <a:ext cx="1492624" cy="430887"/>
          </a:xfrm>
          <a:prstGeom prst="rect">
            <a:avLst/>
          </a:prstGeom>
          <a:noFill/>
        </p:spPr>
        <p:txBody>
          <a:bodyPr wrap="square" rtlCol="0">
            <a:spAutoFit/>
          </a:bodyPr>
          <a:lstStyle/>
          <a:p>
            <a:r>
              <a:rPr lang="en-US" sz="2200" dirty="0"/>
              <a:t>Source Text</a:t>
            </a:r>
          </a:p>
        </p:txBody>
      </p:sp>
      <p:sp>
        <p:nvSpPr>
          <p:cNvPr id="6" name="Arrow: Right 5">
            <a:extLst>
              <a:ext uri="{FF2B5EF4-FFF2-40B4-BE49-F238E27FC236}">
                <a16:creationId xmlns:a16="http://schemas.microsoft.com/office/drawing/2014/main" id="{3981020B-708C-4B83-BDAB-B5DD6236E644}"/>
              </a:ext>
            </a:extLst>
          </p:cNvPr>
          <p:cNvSpPr/>
          <p:nvPr/>
        </p:nvSpPr>
        <p:spPr>
          <a:xfrm>
            <a:off x="7588629" y="2472010"/>
            <a:ext cx="412372" cy="1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7A56C73-F03D-4C69-8B2D-1DFEEFD505DB}"/>
              </a:ext>
            </a:extLst>
          </p:cNvPr>
          <p:cNvSpPr txBox="1"/>
          <p:nvPr/>
        </p:nvSpPr>
        <p:spPr>
          <a:xfrm>
            <a:off x="8532159" y="1487888"/>
            <a:ext cx="1333500" cy="769441"/>
          </a:xfrm>
          <a:prstGeom prst="rect">
            <a:avLst/>
          </a:prstGeom>
          <a:noFill/>
        </p:spPr>
        <p:txBody>
          <a:bodyPr wrap="square" rtlCol="0">
            <a:spAutoFit/>
          </a:bodyPr>
          <a:lstStyle/>
          <a:p>
            <a:pPr algn="ctr"/>
            <a:r>
              <a:rPr lang="en-US" sz="2200" dirty="0"/>
              <a:t>Training Samples</a:t>
            </a:r>
          </a:p>
        </p:txBody>
      </p:sp>
      <p:sp>
        <p:nvSpPr>
          <p:cNvPr id="7" name="TextBox 6">
            <a:extLst>
              <a:ext uri="{FF2B5EF4-FFF2-40B4-BE49-F238E27FC236}">
                <a16:creationId xmlns:a16="http://schemas.microsoft.com/office/drawing/2014/main" id="{9474301E-BCDA-483A-85DA-206804D737BB}"/>
              </a:ext>
            </a:extLst>
          </p:cNvPr>
          <p:cNvSpPr txBox="1"/>
          <p:nvPr/>
        </p:nvSpPr>
        <p:spPr>
          <a:xfrm>
            <a:off x="8504165" y="2290476"/>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who</a:t>
            </a:r>
            <a:r>
              <a:rPr lang="en-US" dirty="0"/>
              <a:t>)</a:t>
            </a:r>
          </a:p>
        </p:txBody>
      </p:sp>
      <p:sp>
        <p:nvSpPr>
          <p:cNvPr id="24" name="TextBox 23">
            <a:extLst>
              <a:ext uri="{FF2B5EF4-FFF2-40B4-BE49-F238E27FC236}">
                <a16:creationId xmlns:a16="http://schemas.microsoft.com/office/drawing/2014/main" id="{464EBA44-62BF-48EE-8E07-894C7FFFB347}"/>
              </a:ext>
            </a:extLst>
          </p:cNvPr>
          <p:cNvSpPr txBox="1"/>
          <p:nvPr/>
        </p:nvSpPr>
        <p:spPr>
          <a:xfrm>
            <a:off x="8504165" y="2639175"/>
            <a:ext cx="1485902" cy="369332"/>
          </a:xfrm>
          <a:prstGeom prst="rect">
            <a:avLst/>
          </a:prstGeom>
          <a:noFill/>
        </p:spPr>
        <p:txBody>
          <a:bodyPr wrap="square" rtlCol="0">
            <a:spAutoFit/>
          </a:bodyPr>
          <a:lstStyle/>
          <a:p>
            <a:r>
              <a:rPr lang="en-US" dirty="0"/>
              <a:t>(</a:t>
            </a:r>
            <a:r>
              <a:rPr lang="en-US" dirty="0">
                <a:solidFill>
                  <a:schemeClr val="accent6"/>
                </a:solidFill>
              </a:rPr>
              <a:t>passes</a:t>
            </a:r>
            <a:r>
              <a:rPr lang="en-US" dirty="0"/>
              <a:t>, </a:t>
            </a:r>
            <a:r>
              <a:rPr lang="en-US" dirty="0">
                <a:solidFill>
                  <a:schemeClr val="accent2"/>
                </a:solidFill>
              </a:rPr>
              <a:t>the</a:t>
            </a:r>
            <a:r>
              <a:rPr lang="en-US" dirty="0"/>
              <a:t>)</a:t>
            </a:r>
          </a:p>
        </p:txBody>
      </p:sp>
    </p:spTree>
    <p:extLst>
      <p:ext uri="{BB962C8B-B14F-4D97-AF65-F5344CB8AC3E}">
        <p14:creationId xmlns:p14="http://schemas.microsoft.com/office/powerpoint/2010/main" val="1839620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44E98C0-8A1D-4A1C-ACAB-13AA18C1B392}"/>
              </a:ext>
            </a:extLst>
          </p:cNvPr>
          <p:cNvGrpSpPr/>
          <p:nvPr/>
        </p:nvGrpSpPr>
        <p:grpSpPr>
          <a:xfrm>
            <a:off x="7371789" y="2331713"/>
            <a:ext cx="4408396" cy="4346512"/>
            <a:chOff x="5702392" y="475324"/>
            <a:chExt cx="5644609" cy="5565372"/>
          </a:xfrm>
        </p:grpSpPr>
        <p:cxnSp>
          <p:nvCxnSpPr>
            <p:cNvPr id="146" name="Straight Arrow Connector 145">
              <a:extLst>
                <a:ext uri="{FF2B5EF4-FFF2-40B4-BE49-F238E27FC236}">
                  <a16:creationId xmlns:a16="http://schemas.microsoft.com/office/drawing/2014/main" id="{898EB005-706F-4D05-A016-FA777B485DC6}"/>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271BFB-8119-4B81-B152-8ADF58F91D16}"/>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C8488C0-FB8C-4FA7-B727-4B0E299D5543}"/>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49" name="TextBox 148">
              <a:extLst>
                <a:ext uri="{FF2B5EF4-FFF2-40B4-BE49-F238E27FC236}">
                  <a16:creationId xmlns:a16="http://schemas.microsoft.com/office/drawing/2014/main" id="{E1EEFA9A-F1F8-49EB-9401-49400275FDFD}"/>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50" name="Straight Arrow Connector 149">
              <a:extLst>
                <a:ext uri="{FF2B5EF4-FFF2-40B4-BE49-F238E27FC236}">
                  <a16:creationId xmlns:a16="http://schemas.microsoft.com/office/drawing/2014/main" id="{39404143-2B8C-4A97-9751-BBC77FD0542C}"/>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F60BACA-AB75-4E1A-9190-6D2B226C9A47}"/>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52" name="Oval 151">
              <a:extLst>
                <a:ext uri="{FF2B5EF4-FFF2-40B4-BE49-F238E27FC236}">
                  <a16:creationId xmlns:a16="http://schemas.microsoft.com/office/drawing/2014/main" id="{C87B64F6-4DC4-4E4F-B741-D7F6FFFF1DF0}"/>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0E44C48-6629-429A-B25E-260B87F4C6FC}"/>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67AE54C-680B-41A0-981D-98A8B6AB15C4}"/>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55" name="TextBox 154">
              <a:extLst>
                <a:ext uri="{FF2B5EF4-FFF2-40B4-BE49-F238E27FC236}">
                  <a16:creationId xmlns:a16="http://schemas.microsoft.com/office/drawing/2014/main" id="{8AAC35DF-C2B7-4625-A0DB-A24EAE86B73D}"/>
                </a:ext>
              </a:extLst>
            </p:cNvPr>
            <p:cNvSpPr txBox="1"/>
            <p:nvPr/>
          </p:nvSpPr>
          <p:spPr>
            <a:xfrm>
              <a:off x="5702392" y="27141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cxnSp>
          <p:nvCxnSpPr>
            <p:cNvPr id="156" name="Straight Arrow Connector 155">
              <a:extLst>
                <a:ext uri="{FF2B5EF4-FFF2-40B4-BE49-F238E27FC236}">
                  <a16:creationId xmlns:a16="http://schemas.microsoft.com/office/drawing/2014/main" id="{FD94A8EF-715A-4414-B4AC-B235E1AC9911}"/>
                </a:ext>
              </a:extLst>
            </p:cNvPr>
            <p:cNvCxnSpPr>
              <a:stCxn id="153" idx="6"/>
              <a:endCxn id="152"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159" name="Double Bracket 158">
            <a:extLst>
              <a:ext uri="{FF2B5EF4-FFF2-40B4-BE49-F238E27FC236}">
                <a16:creationId xmlns:a16="http://schemas.microsoft.com/office/drawing/2014/main" id="{728858FE-9B76-408F-9000-D6692ED7F2FB}"/>
              </a:ext>
            </a:extLst>
          </p:cNvPr>
          <p:cNvSpPr/>
          <p:nvPr/>
        </p:nvSpPr>
        <p:spPr>
          <a:xfrm>
            <a:off x="4421163" y="3949366"/>
            <a:ext cx="2029121" cy="35734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0.1       0.2        0.7</a:t>
            </a:r>
          </a:p>
        </p:txBody>
      </p:sp>
      <p:sp>
        <p:nvSpPr>
          <p:cNvPr id="163" name="TextBox 162">
            <a:extLst>
              <a:ext uri="{FF2B5EF4-FFF2-40B4-BE49-F238E27FC236}">
                <a16:creationId xmlns:a16="http://schemas.microsoft.com/office/drawing/2014/main" id="{7134B907-30C9-4BF0-8D01-BF30C998CE15}"/>
              </a:ext>
            </a:extLst>
          </p:cNvPr>
          <p:cNvSpPr txBox="1"/>
          <p:nvPr/>
        </p:nvSpPr>
        <p:spPr>
          <a:xfrm>
            <a:off x="3276524" y="3949366"/>
            <a:ext cx="878238"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passes</a:t>
            </a:r>
          </a:p>
        </p:txBody>
      </p:sp>
      <p:sp>
        <p:nvSpPr>
          <p:cNvPr id="168" name="Double Bracket 167">
            <a:extLst>
              <a:ext uri="{FF2B5EF4-FFF2-40B4-BE49-F238E27FC236}">
                <a16:creationId xmlns:a16="http://schemas.microsoft.com/office/drawing/2014/main" id="{15378FB4-ACB2-4102-B4EC-651589D340F7}"/>
              </a:ext>
            </a:extLst>
          </p:cNvPr>
          <p:cNvSpPr/>
          <p:nvPr/>
        </p:nvSpPr>
        <p:spPr>
          <a:xfrm>
            <a:off x="4421163" y="4642801"/>
            <a:ext cx="2029121" cy="356616"/>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-2        0.2        0.8</a:t>
            </a:r>
          </a:p>
        </p:txBody>
      </p:sp>
      <p:sp>
        <p:nvSpPr>
          <p:cNvPr id="169" name="TextBox 168">
            <a:extLst>
              <a:ext uri="{FF2B5EF4-FFF2-40B4-BE49-F238E27FC236}">
                <a16:creationId xmlns:a16="http://schemas.microsoft.com/office/drawing/2014/main" id="{3DB3B469-C09A-4C1D-A06C-7126724CCC13}"/>
              </a:ext>
            </a:extLst>
          </p:cNvPr>
          <p:cNvSpPr txBox="1"/>
          <p:nvPr/>
        </p:nvSpPr>
        <p:spPr>
          <a:xfrm>
            <a:off x="3276523" y="4600578"/>
            <a:ext cx="953741" cy="4001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should</a:t>
            </a:r>
          </a:p>
        </p:txBody>
      </p:sp>
      <p:sp>
        <p:nvSpPr>
          <p:cNvPr id="170" name="TextBox 169">
            <a:extLst>
              <a:ext uri="{FF2B5EF4-FFF2-40B4-BE49-F238E27FC236}">
                <a16:creationId xmlns:a16="http://schemas.microsoft.com/office/drawing/2014/main" id="{0E2788A2-65CB-4C5B-B200-0BBF6A5A0F71}"/>
              </a:ext>
            </a:extLst>
          </p:cNvPr>
          <p:cNvSpPr txBox="1"/>
          <p:nvPr/>
        </p:nvSpPr>
        <p:spPr>
          <a:xfrm>
            <a:off x="5029252" y="440372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171" name="TextBox 170">
            <a:extLst>
              <a:ext uri="{FF2B5EF4-FFF2-40B4-BE49-F238E27FC236}">
                <a16:creationId xmlns:a16="http://schemas.microsoft.com/office/drawing/2014/main" id="{1CE8B686-8A53-462A-AFDE-77E2C24C13E6}"/>
              </a:ext>
            </a:extLst>
          </p:cNvPr>
          <p:cNvSpPr txBox="1"/>
          <p:nvPr/>
        </p:nvSpPr>
        <p:spPr>
          <a:xfrm>
            <a:off x="9027713" y="463644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54970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ket 3">
            <a:extLst>
              <a:ext uri="{FF2B5EF4-FFF2-40B4-BE49-F238E27FC236}">
                <a16:creationId xmlns:a16="http://schemas.microsoft.com/office/drawing/2014/main" id="{9722654F-195E-433C-91ED-E23BD0FF4E2D}"/>
              </a:ext>
            </a:extLst>
          </p:cNvPr>
          <p:cNvSpPr/>
          <p:nvPr/>
        </p:nvSpPr>
        <p:spPr>
          <a:xfrm>
            <a:off x="2632119" y="3014675"/>
            <a:ext cx="80232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-1.23</a:t>
            </a:r>
          </a:p>
          <a:p>
            <a:pPr algn="r"/>
            <a:r>
              <a:rPr lang="en-US" dirty="0"/>
              <a:t> 0.33</a:t>
            </a:r>
          </a:p>
          <a:p>
            <a:pPr algn="r"/>
            <a:r>
              <a:rPr lang="en-US" dirty="0"/>
              <a:t>0.18</a:t>
            </a:r>
          </a:p>
          <a:p>
            <a:pPr algn="r"/>
            <a:r>
              <a:rPr lang="en-US" dirty="0"/>
              <a:t>-5.12</a:t>
            </a:r>
          </a:p>
          <a:p>
            <a:pPr algn="r"/>
            <a:r>
              <a:rPr lang="en-US" dirty="0"/>
              <a:t>-8.79</a:t>
            </a:r>
          </a:p>
          <a:p>
            <a:pPr algn="r"/>
            <a:r>
              <a:rPr lang="en-US" dirty="0"/>
              <a:t>-2.01</a:t>
            </a:r>
          </a:p>
          <a:p>
            <a:pPr algn="r"/>
            <a:r>
              <a:rPr lang="en-US" dirty="0"/>
              <a:t>2.56</a:t>
            </a:r>
          </a:p>
          <a:p>
            <a:pPr algn="r"/>
            <a:r>
              <a:rPr lang="en-US" dirty="0"/>
              <a:t>4.31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A65955-4DAF-4F79-A24F-7F0A563A16BD}"/>
                  </a:ext>
                </a:extLst>
              </p:cNvPr>
              <p:cNvSpPr/>
              <p:nvPr/>
            </p:nvSpPr>
            <p:spPr>
              <a:xfrm>
                <a:off x="2358287" y="2369714"/>
                <a:ext cx="1349985"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m:oMathPara>
                </a14:m>
                <a:endParaRPr lang="en-US" dirty="0"/>
              </a:p>
            </p:txBody>
          </p:sp>
        </mc:Choice>
        <mc:Fallback xmlns="">
          <p:sp>
            <p:nvSpPr>
              <p:cNvPr id="5" name="Rectangle 4">
                <a:extLst>
                  <a:ext uri="{FF2B5EF4-FFF2-40B4-BE49-F238E27FC236}">
                    <a16:creationId xmlns:a16="http://schemas.microsoft.com/office/drawing/2014/main" id="{E8A65955-4DAF-4F79-A24F-7F0A563A16BD}"/>
                  </a:ext>
                </a:extLst>
              </p:cNvPr>
              <p:cNvSpPr>
                <a:spLocks noRot="1" noChangeAspect="1" noMove="1" noResize="1" noEditPoints="1" noAdjustHandles="1" noChangeArrowheads="1" noChangeShapeType="1" noTextEdit="1"/>
              </p:cNvSpPr>
              <p:nvPr/>
            </p:nvSpPr>
            <p:spPr>
              <a:xfrm>
                <a:off x="2358287" y="2369714"/>
                <a:ext cx="1349985" cy="394210"/>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3E3D5-99F7-4BF2-9B51-2C50BAE48856}"/>
                  </a:ext>
                </a:extLst>
              </p:cNvPr>
              <p:cNvSpPr/>
              <p:nvPr/>
            </p:nvSpPr>
            <p:spPr>
              <a:xfrm>
                <a:off x="4512129" y="3601360"/>
                <a:ext cx="2852069" cy="119019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𝑝</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up/>
                              </m:sSubSup>
                            </m:sup>
                          </m:sSup>
                        </m:num>
                        <m:den>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sub>
                            <m:sup/>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sup>
                              </m:sSup>
                            </m:e>
                          </m:nary>
                        </m:den>
                      </m:f>
                    </m:oMath>
                  </m:oMathPara>
                </a14:m>
                <a:endParaRPr lang="en-US" sz="2600" dirty="0"/>
              </a:p>
            </p:txBody>
          </p:sp>
        </mc:Choice>
        <mc:Fallback xmlns="">
          <p:sp>
            <p:nvSpPr>
              <p:cNvPr id="6" name="Rectangle 5">
                <a:extLst>
                  <a:ext uri="{FF2B5EF4-FFF2-40B4-BE49-F238E27FC236}">
                    <a16:creationId xmlns:a16="http://schemas.microsoft.com/office/drawing/2014/main" id="{8353E3D5-99F7-4BF2-9B51-2C50BAE48856}"/>
                  </a:ext>
                </a:extLst>
              </p:cNvPr>
              <p:cNvSpPr>
                <a:spLocks noRot="1" noChangeAspect="1" noMove="1" noResize="1" noEditPoints="1" noAdjustHandles="1" noChangeArrowheads="1" noChangeShapeType="1" noTextEdit="1"/>
              </p:cNvSpPr>
              <p:nvPr/>
            </p:nvSpPr>
            <p:spPr>
              <a:xfrm>
                <a:off x="4512129" y="3601360"/>
                <a:ext cx="2852069" cy="1190198"/>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F602ED-E3C1-40E1-8B86-2CA2A77AE60D}"/>
              </a:ext>
            </a:extLst>
          </p:cNvPr>
          <p:cNvCxnSpPr>
            <a:cxnSpLocks/>
          </p:cNvCxnSpPr>
          <p:nvPr/>
        </p:nvCxnSpPr>
        <p:spPr>
          <a:xfrm>
            <a:off x="3608613" y="3554185"/>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492F39-243D-4BD1-AB37-971D1F16EA3D}"/>
              </a:ext>
            </a:extLst>
          </p:cNvPr>
          <p:cNvCxnSpPr>
            <a:cxnSpLocks/>
          </p:cNvCxnSpPr>
          <p:nvPr/>
        </p:nvCxnSpPr>
        <p:spPr>
          <a:xfrm>
            <a:off x="3608613" y="4011401"/>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98050E-6747-4661-9AD9-958B5C776F5B}"/>
              </a:ext>
            </a:extLst>
          </p:cNvPr>
          <p:cNvCxnSpPr>
            <a:cxnSpLocks/>
          </p:cNvCxnSpPr>
          <p:nvPr/>
        </p:nvCxnSpPr>
        <p:spPr>
          <a:xfrm>
            <a:off x="3608613" y="444681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90A610-83AA-4A6C-A84B-F276DD16370C}"/>
              </a:ext>
            </a:extLst>
          </p:cNvPr>
          <p:cNvCxnSpPr>
            <a:cxnSpLocks/>
          </p:cNvCxnSpPr>
          <p:nvPr/>
        </p:nvCxnSpPr>
        <p:spPr>
          <a:xfrm>
            <a:off x="3608613" y="4904030"/>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0B78434-AFB8-4499-883A-5615FD3E85FF}"/>
                  </a:ext>
                </a:extLst>
              </p:cNvPr>
              <p:cNvSpPr/>
              <p:nvPr/>
            </p:nvSpPr>
            <p:spPr>
              <a:xfrm>
                <a:off x="4890612" y="2369714"/>
                <a:ext cx="2258375" cy="394210"/>
              </a:xfrm>
              <a:prstGeom prst="rect">
                <a:avLst/>
              </a:prstGeom>
            </p:spPr>
            <p:txBody>
              <a:bodyPr wrap="none">
                <a:spAutoFit/>
              </a:bodyPr>
              <a:lstStyle/>
              <a:p>
                <a:pPr algn="ctr"/>
                <a:r>
                  <a:rPr lang="en-US" dirty="0" err="1"/>
                  <a:t>Softmax</a:t>
                </a:r>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𝑾</m:t>
                        </m:r>
                      </m:e>
                      <m:sub>
                        <m:r>
                          <a:rPr lang="en-US" b="1" i="1" dirty="0">
                            <a:latin typeface="Cambria Math" panose="02040503050406030204" pitchFamily="18" charset="0"/>
                          </a:rPr>
                          <m:t>𝒐𝒖𝒕𝒑𝒖𝒕</m:t>
                        </m:r>
                      </m:sub>
                    </m:sSub>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𝒉</m:t>
                    </m:r>
                  </m:oMath>
                </a14:m>
                <a:r>
                  <a:rPr lang="en-US" dirty="0"/>
                  <a:t>)</a:t>
                </a:r>
              </a:p>
            </p:txBody>
          </p:sp>
        </mc:Choice>
        <mc:Fallback xmlns="">
          <p:sp>
            <p:nvSpPr>
              <p:cNvPr id="26" name="Rectangle 25">
                <a:extLst>
                  <a:ext uri="{FF2B5EF4-FFF2-40B4-BE49-F238E27FC236}">
                    <a16:creationId xmlns:a16="http://schemas.microsoft.com/office/drawing/2014/main" id="{70B78434-AFB8-4499-883A-5615FD3E85FF}"/>
                  </a:ext>
                </a:extLst>
              </p:cNvPr>
              <p:cNvSpPr>
                <a:spLocks noRot="1" noChangeAspect="1" noMove="1" noResize="1" noEditPoints="1" noAdjustHandles="1" noChangeArrowheads="1" noChangeShapeType="1" noTextEdit="1"/>
              </p:cNvSpPr>
              <p:nvPr/>
            </p:nvSpPr>
            <p:spPr>
              <a:xfrm>
                <a:off x="4890612" y="2369714"/>
                <a:ext cx="2258375" cy="394210"/>
              </a:xfrm>
              <a:prstGeom prst="rect">
                <a:avLst/>
              </a:prstGeom>
              <a:blipFill>
                <a:blip r:embed="rId4"/>
                <a:stretch>
                  <a:fillRect l="-1887" t="-7813" r="-1887" b="-20313"/>
                </a:stretch>
              </a:blipFill>
            </p:spPr>
            <p:txBody>
              <a:bodyPr/>
              <a:lstStyle/>
              <a:p>
                <a:r>
                  <a:rPr lang="en-US">
                    <a:noFill/>
                  </a:rPr>
                  <a:t> </a:t>
                </a:r>
              </a:p>
            </p:txBody>
          </p:sp>
        </mc:Fallback>
      </mc:AlternateContent>
      <p:sp>
        <p:nvSpPr>
          <p:cNvPr id="27" name="Double Bracket 26">
            <a:extLst>
              <a:ext uri="{FF2B5EF4-FFF2-40B4-BE49-F238E27FC236}">
                <a16:creationId xmlns:a16="http://schemas.microsoft.com/office/drawing/2014/main" id="{5D7372A7-76F4-4F58-8797-6E86A98B4752}"/>
              </a:ext>
            </a:extLst>
          </p:cNvPr>
          <p:cNvSpPr/>
          <p:nvPr/>
        </p:nvSpPr>
        <p:spPr>
          <a:xfrm>
            <a:off x="8711519" y="3014675"/>
            <a:ext cx="715510"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a:t>0.12</a:t>
            </a:r>
          </a:p>
          <a:p>
            <a:pPr algn="r"/>
            <a:r>
              <a:rPr lang="en-US" dirty="0"/>
              <a:t> 0.08</a:t>
            </a:r>
          </a:p>
          <a:p>
            <a:pPr algn="r"/>
            <a:r>
              <a:rPr lang="en-US" dirty="0"/>
              <a:t>0.02</a:t>
            </a:r>
          </a:p>
          <a:p>
            <a:pPr algn="r"/>
            <a:r>
              <a:rPr lang="en-US" dirty="0"/>
              <a:t>0.13</a:t>
            </a:r>
          </a:p>
          <a:p>
            <a:pPr algn="r"/>
            <a:r>
              <a:rPr lang="en-US" dirty="0"/>
              <a:t>0.23</a:t>
            </a:r>
          </a:p>
          <a:p>
            <a:pPr algn="r"/>
            <a:r>
              <a:rPr lang="en-US" dirty="0"/>
              <a:t>0.15</a:t>
            </a:r>
          </a:p>
          <a:p>
            <a:pPr algn="r"/>
            <a:r>
              <a:rPr lang="en-US" dirty="0"/>
              <a:t>0.11</a:t>
            </a:r>
          </a:p>
          <a:p>
            <a:pPr algn="r"/>
            <a:r>
              <a:rPr lang="en-US" dirty="0"/>
              <a:t>0.16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7107D2F-E2AE-41BB-852B-1FFB02C779D1}"/>
                  </a:ext>
                </a:extLst>
              </p:cNvPr>
              <p:cNvSpPr/>
              <p:nvPr/>
            </p:nvSpPr>
            <p:spPr>
              <a:xfrm>
                <a:off x="8678814" y="2369714"/>
                <a:ext cx="780919" cy="3942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oMath>
                  </m:oMathPara>
                </a14:m>
                <a:endParaRPr lang="en-US" dirty="0"/>
              </a:p>
            </p:txBody>
          </p:sp>
        </mc:Choice>
        <mc:Fallback xmlns="">
          <p:sp>
            <p:nvSpPr>
              <p:cNvPr id="28" name="Rectangle 27">
                <a:extLst>
                  <a:ext uri="{FF2B5EF4-FFF2-40B4-BE49-F238E27FC236}">
                    <a16:creationId xmlns:a16="http://schemas.microsoft.com/office/drawing/2014/main" id="{D7107D2F-E2AE-41BB-852B-1FFB02C779D1}"/>
                  </a:ext>
                </a:extLst>
              </p:cNvPr>
              <p:cNvSpPr>
                <a:spLocks noRot="1" noChangeAspect="1" noMove="1" noResize="1" noEditPoints="1" noAdjustHandles="1" noChangeArrowheads="1" noChangeShapeType="1" noTextEdit="1"/>
              </p:cNvSpPr>
              <p:nvPr/>
            </p:nvSpPr>
            <p:spPr>
              <a:xfrm>
                <a:off x="8678814" y="2369714"/>
                <a:ext cx="780919" cy="394210"/>
              </a:xfrm>
              <a:prstGeom prst="rect">
                <a:avLst/>
              </a:prstGeom>
              <a:blipFill>
                <a:blip r:embed="rId5"/>
                <a:stretch>
                  <a:fillRect b="-1093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54CA92C-31EB-4E3E-B8DB-D59F4F12DB85}"/>
              </a:ext>
            </a:extLst>
          </p:cNvPr>
          <p:cNvCxnSpPr>
            <a:cxnSpLocks/>
          </p:cNvCxnSpPr>
          <p:nvPr/>
        </p:nvCxnSpPr>
        <p:spPr>
          <a:xfrm>
            <a:off x="7478489" y="3510658"/>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F21592-3473-4A33-A139-B1EBBDD3FDAD}"/>
              </a:ext>
            </a:extLst>
          </p:cNvPr>
          <p:cNvCxnSpPr>
            <a:cxnSpLocks/>
          </p:cNvCxnSpPr>
          <p:nvPr/>
        </p:nvCxnSpPr>
        <p:spPr>
          <a:xfrm>
            <a:off x="7478489" y="3967874"/>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982193-6D28-4F97-B186-9E38102AF15C}"/>
              </a:ext>
            </a:extLst>
          </p:cNvPr>
          <p:cNvCxnSpPr>
            <a:cxnSpLocks/>
          </p:cNvCxnSpPr>
          <p:nvPr/>
        </p:nvCxnSpPr>
        <p:spPr>
          <a:xfrm>
            <a:off x="7478489" y="4403287"/>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3FE8C7-99DB-428D-A1B3-9831EFCC9CCE}"/>
              </a:ext>
            </a:extLst>
          </p:cNvPr>
          <p:cNvCxnSpPr>
            <a:cxnSpLocks/>
          </p:cNvCxnSpPr>
          <p:nvPr/>
        </p:nvCxnSpPr>
        <p:spPr>
          <a:xfrm>
            <a:off x="7478489" y="4860503"/>
            <a:ext cx="816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DF6BB9-8D8D-44F0-9129-11434CB84C79}"/>
              </a:ext>
            </a:extLst>
          </p:cNvPr>
          <p:cNvSpPr/>
          <p:nvPr/>
        </p:nvSpPr>
        <p:spPr>
          <a:xfrm>
            <a:off x="6019800" y="3601360"/>
            <a:ext cx="947057" cy="57875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469CBB6-76EB-4761-9859-453C05527485}"/>
              </a:ext>
            </a:extLst>
          </p:cNvPr>
          <p:cNvCxnSpPr>
            <a:cxnSpLocks/>
            <a:endCxn id="33" idx="0"/>
          </p:cNvCxnSpPr>
          <p:nvPr/>
        </p:nvCxnSpPr>
        <p:spPr>
          <a:xfrm flipH="1">
            <a:off x="6493329" y="2369714"/>
            <a:ext cx="957957" cy="1231646"/>
          </a:xfrm>
          <a:prstGeom prst="line">
            <a:avLst/>
          </a:prstGeom>
          <a:ln w="4445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EA40AF-CF44-4DE0-852F-ACF9F2A0B61E}"/>
              </a:ext>
            </a:extLst>
          </p:cNvPr>
          <p:cNvSpPr txBox="1"/>
          <p:nvPr/>
        </p:nvSpPr>
        <p:spPr>
          <a:xfrm>
            <a:off x="7130143" y="1875007"/>
            <a:ext cx="2030185" cy="369332"/>
          </a:xfrm>
          <a:prstGeom prst="rect">
            <a:avLst/>
          </a:prstGeom>
          <a:noFill/>
        </p:spPr>
        <p:txBody>
          <a:bodyPr wrap="square" rtlCol="0">
            <a:spAutoFit/>
          </a:bodyPr>
          <a:lstStyle/>
          <a:p>
            <a:r>
              <a:rPr lang="en-US" b="1" dirty="0">
                <a:solidFill>
                  <a:schemeClr val="accent2"/>
                </a:solidFill>
              </a:rPr>
              <a:t>Makes it positive</a:t>
            </a:r>
          </a:p>
        </p:txBody>
      </p:sp>
      <p:sp>
        <p:nvSpPr>
          <p:cNvPr id="39" name="Rectangle 38">
            <a:extLst>
              <a:ext uri="{FF2B5EF4-FFF2-40B4-BE49-F238E27FC236}">
                <a16:creationId xmlns:a16="http://schemas.microsoft.com/office/drawing/2014/main" id="{7C33E89D-683D-42A7-BD0F-F4863A797DA3}"/>
              </a:ext>
            </a:extLst>
          </p:cNvPr>
          <p:cNvSpPr/>
          <p:nvPr/>
        </p:nvSpPr>
        <p:spPr>
          <a:xfrm>
            <a:off x="5951553" y="4281752"/>
            <a:ext cx="1110334" cy="57875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5E53FD4-4D1A-4863-8AE1-2A670C7DB211}"/>
              </a:ext>
            </a:extLst>
          </p:cNvPr>
          <p:cNvCxnSpPr>
            <a:cxnSpLocks/>
            <a:endCxn id="39" idx="2"/>
          </p:cNvCxnSpPr>
          <p:nvPr/>
        </p:nvCxnSpPr>
        <p:spPr>
          <a:xfrm flipV="1">
            <a:off x="5228928" y="4860503"/>
            <a:ext cx="1277792" cy="680392"/>
          </a:xfrm>
          <a:prstGeom prst="line">
            <a:avLst/>
          </a:prstGeom>
          <a:ln w="44450">
            <a:solidFill>
              <a:schemeClr val="accent6"/>
            </a:solidFill>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50FC731-F773-4C91-B5EF-219282804E84}"/>
              </a:ext>
            </a:extLst>
          </p:cNvPr>
          <p:cNvSpPr txBox="1"/>
          <p:nvPr/>
        </p:nvSpPr>
        <p:spPr>
          <a:xfrm>
            <a:off x="3398847" y="5715782"/>
            <a:ext cx="2713044" cy="369332"/>
          </a:xfrm>
          <a:prstGeom prst="rect">
            <a:avLst/>
          </a:prstGeom>
          <a:noFill/>
        </p:spPr>
        <p:txBody>
          <a:bodyPr wrap="square" rtlCol="0">
            <a:spAutoFit/>
          </a:bodyPr>
          <a:lstStyle/>
          <a:p>
            <a:r>
              <a:rPr lang="en-US" b="1" dirty="0">
                <a:solidFill>
                  <a:schemeClr val="accent6"/>
                </a:solidFill>
              </a:rPr>
              <a:t>Normalizes to range [0, 1]</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02ADE6-55C8-4028-B1E5-A5D95BB57C8E}"/>
                  </a:ext>
                </a:extLst>
              </p:cNvPr>
              <p:cNvSpPr txBox="1"/>
              <p:nvPr/>
            </p:nvSpPr>
            <p:spPr>
              <a:xfrm>
                <a:off x="6851340" y="5690904"/>
                <a:ext cx="1726603" cy="394210"/>
              </a:xfrm>
              <a:prstGeom prst="rect">
                <a:avLst/>
              </a:prstGeom>
              <a:noFill/>
            </p:spPr>
            <p:txBody>
              <a:bodyPr wrap="square" rtlCol="0">
                <a:spAutoFit/>
              </a:bodyPr>
              <a:lstStyle/>
              <a:p>
                <a:r>
                  <a:rPr lang="en-US" b="1" dirty="0">
                    <a:solidFill>
                      <a:schemeClr val="accent5"/>
                    </a:solidFill>
                  </a:rPr>
                  <a:t>Sum(</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𝒚</m:t>
                        </m:r>
                      </m:e>
                      <m:sub>
                        <m:r>
                          <a:rPr lang="en-US" b="1" i="1" smtClean="0">
                            <a:solidFill>
                              <a:schemeClr val="accent5"/>
                            </a:solidFill>
                            <a:latin typeface="Cambria Math" panose="02040503050406030204" pitchFamily="18" charset="0"/>
                          </a:rPr>
                          <m:t>𝒑𝒓𝒆𝒅</m:t>
                        </m:r>
                      </m:sub>
                    </m:sSub>
                    <m:r>
                      <a:rPr lang="en-US" b="1" i="0" smtClean="0">
                        <a:solidFill>
                          <a:schemeClr val="accent5"/>
                        </a:solidFill>
                        <a:latin typeface="Cambria Math" panose="02040503050406030204" pitchFamily="18" charset="0"/>
                      </a:rPr>
                      <m:t>)</m:t>
                    </m:r>
                  </m:oMath>
                </a14:m>
                <a:r>
                  <a:rPr lang="en-US" b="1" dirty="0">
                    <a:solidFill>
                      <a:schemeClr val="accent5"/>
                    </a:solidFill>
                  </a:rPr>
                  <a:t> = 1</a:t>
                </a:r>
              </a:p>
            </p:txBody>
          </p:sp>
        </mc:Choice>
        <mc:Fallback xmlns="">
          <p:sp>
            <p:nvSpPr>
              <p:cNvPr id="45" name="TextBox 44">
                <a:extLst>
                  <a:ext uri="{FF2B5EF4-FFF2-40B4-BE49-F238E27FC236}">
                    <a16:creationId xmlns:a16="http://schemas.microsoft.com/office/drawing/2014/main" id="{5F02ADE6-55C8-4028-B1E5-A5D95BB57C8E}"/>
                  </a:ext>
                </a:extLst>
              </p:cNvPr>
              <p:cNvSpPr txBox="1">
                <a:spLocks noRot="1" noChangeAspect="1" noMove="1" noResize="1" noEditPoints="1" noAdjustHandles="1" noChangeArrowheads="1" noChangeShapeType="1" noTextEdit="1"/>
              </p:cNvSpPr>
              <p:nvPr/>
            </p:nvSpPr>
            <p:spPr>
              <a:xfrm>
                <a:off x="6851340" y="5690904"/>
                <a:ext cx="1726603" cy="394210"/>
              </a:xfrm>
              <a:prstGeom prst="rect">
                <a:avLst/>
              </a:prstGeom>
              <a:blipFill>
                <a:blip r:embed="rId6"/>
                <a:stretch>
                  <a:fillRect l="-3180" t="-7813" b="-2031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B7C1009C-CB25-4389-88E8-133D90B9BB57}"/>
              </a:ext>
            </a:extLst>
          </p:cNvPr>
          <p:cNvCxnSpPr>
            <a:cxnSpLocks/>
          </p:cNvCxnSpPr>
          <p:nvPr/>
        </p:nvCxnSpPr>
        <p:spPr>
          <a:xfrm>
            <a:off x="8678814" y="5540895"/>
            <a:ext cx="780919"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CA9067-3DE4-4C15-A990-0949A1777E87}"/>
              </a:ext>
            </a:extLst>
          </p:cNvPr>
          <p:cNvCxnSpPr>
            <a:cxnSpLocks/>
            <a:endCxn id="45" idx="3"/>
          </p:cNvCxnSpPr>
          <p:nvPr/>
        </p:nvCxnSpPr>
        <p:spPr>
          <a:xfrm flipH="1">
            <a:off x="8577943" y="5540895"/>
            <a:ext cx="515800" cy="347114"/>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374C9DC-AA1B-454E-AB8C-9147FA2BCAA1}"/>
              </a:ext>
            </a:extLst>
          </p:cNvPr>
          <p:cNvSpPr txBox="1"/>
          <p:nvPr/>
        </p:nvSpPr>
        <p:spPr>
          <a:xfrm>
            <a:off x="4849904" y="46482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400934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9F661-E47B-42B6-AF1D-04E8BDF0CDA5}"/>
              </a:ext>
            </a:extLst>
          </p:cNvPr>
          <p:cNvSpPr/>
          <p:nvPr/>
        </p:nvSpPr>
        <p:spPr>
          <a:xfrm>
            <a:off x="1080654" y="1958767"/>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DE0624-9F0A-4520-94F5-6906B2026ED2}"/>
              </a:ext>
            </a:extLst>
          </p:cNvPr>
          <p:cNvSpPr/>
          <p:nvPr/>
        </p:nvSpPr>
        <p:spPr>
          <a:xfrm>
            <a:off x="1080654" y="1407094"/>
            <a:ext cx="2029120" cy="23940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ouble Bracket 5">
            <a:extLst>
              <a:ext uri="{FF2B5EF4-FFF2-40B4-BE49-F238E27FC236}">
                <a16:creationId xmlns:a16="http://schemas.microsoft.com/office/drawing/2014/main" id="{E768626D-DA5A-42F5-9FA7-CBD653A88B7E}"/>
              </a:ext>
            </a:extLst>
          </p:cNvPr>
          <p:cNvSpPr/>
          <p:nvPr/>
        </p:nvSpPr>
        <p:spPr>
          <a:xfrm>
            <a:off x="1069529" y="1023532"/>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7" name="Picture 6">
            <a:extLst>
              <a:ext uri="{FF2B5EF4-FFF2-40B4-BE49-F238E27FC236}">
                <a16:creationId xmlns:a16="http://schemas.microsoft.com/office/drawing/2014/main" id="{9CE138FA-E9C7-4074-BC6C-21B3C4036F44}"/>
              </a:ext>
            </a:extLst>
          </p:cNvPr>
          <p:cNvPicPr>
            <a:picLocks noChangeAspect="1"/>
          </p:cNvPicPr>
          <p:nvPr/>
        </p:nvPicPr>
        <p:blipFill>
          <a:blip r:embed="rId2"/>
          <a:stretch>
            <a:fillRect/>
          </a:stretch>
        </p:blipFill>
        <p:spPr>
          <a:xfrm rot="16200000">
            <a:off x="1874703" y="2393650"/>
            <a:ext cx="318528" cy="19465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7B3C218-4505-43F4-865F-3F054C8E7FA2}"/>
                  </a:ext>
                </a:extLst>
              </p:cNvPr>
              <p:cNvSpPr/>
              <p:nvPr/>
            </p:nvSpPr>
            <p:spPr>
              <a:xfrm>
                <a:off x="1558484" y="96696"/>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8" name="Rectangle 7">
                <a:extLst>
                  <a:ext uri="{FF2B5EF4-FFF2-40B4-BE49-F238E27FC236}">
                    <a16:creationId xmlns:a16="http://schemas.microsoft.com/office/drawing/2014/main" id="{67B3C218-4505-43F4-865F-3F054C8E7FA2}"/>
                  </a:ext>
                </a:extLst>
              </p:cNvPr>
              <p:cNvSpPr>
                <a:spLocks noRot="1" noChangeAspect="1" noMove="1" noResize="1" noEditPoints="1" noAdjustHandles="1" noChangeArrowheads="1" noChangeShapeType="1" noTextEdit="1"/>
              </p:cNvSpPr>
              <p:nvPr/>
            </p:nvSpPr>
            <p:spPr>
              <a:xfrm>
                <a:off x="1558484" y="96696"/>
                <a:ext cx="950966" cy="671209"/>
              </a:xfrm>
              <a:prstGeom prst="rect">
                <a:avLst/>
              </a:prstGeom>
              <a:blipFill>
                <a:blip r:embed="rId3"/>
                <a:stretch>
                  <a:fillRect l="-3846" r="-3205"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A2E268-4B99-47BF-BBAD-A31867BEA471}"/>
              </a:ext>
            </a:extLst>
          </p:cNvPr>
          <p:cNvSpPr txBox="1"/>
          <p:nvPr/>
        </p:nvSpPr>
        <p:spPr>
          <a:xfrm>
            <a:off x="201432" y="1085190"/>
            <a:ext cx="625098" cy="307777"/>
          </a:xfrm>
          <a:prstGeom prst="rect">
            <a:avLst/>
          </a:prstGeom>
          <a:noFill/>
        </p:spPr>
        <p:txBody>
          <a:bodyPr wrap="square" rtlCol="0">
            <a:spAutoFit/>
          </a:bodyPr>
          <a:lstStyle/>
          <a:p>
            <a:r>
              <a:rPr lang="en-US" sz="1400" dirty="0"/>
              <a:t>man</a:t>
            </a:r>
          </a:p>
        </p:txBody>
      </p:sp>
      <p:sp>
        <p:nvSpPr>
          <p:cNvPr id="10" name="TextBox 9">
            <a:extLst>
              <a:ext uri="{FF2B5EF4-FFF2-40B4-BE49-F238E27FC236}">
                <a16:creationId xmlns:a16="http://schemas.microsoft.com/office/drawing/2014/main" id="{2A51E28C-F25C-4AC0-8CB3-97265A3AF441}"/>
              </a:ext>
            </a:extLst>
          </p:cNvPr>
          <p:cNvSpPr txBox="1"/>
          <p:nvPr/>
        </p:nvSpPr>
        <p:spPr>
          <a:xfrm>
            <a:off x="201432" y="1343800"/>
            <a:ext cx="681926" cy="307777"/>
          </a:xfrm>
          <a:prstGeom prst="rect">
            <a:avLst/>
          </a:prstGeom>
          <a:noFill/>
        </p:spPr>
        <p:txBody>
          <a:bodyPr wrap="square" rtlCol="0">
            <a:spAutoFit/>
          </a:bodyPr>
          <a:lstStyle/>
          <a:p>
            <a:r>
              <a:rPr lang="en-US" sz="1400" b="1" dirty="0">
                <a:solidFill>
                  <a:schemeClr val="accent5">
                    <a:lumMod val="60000"/>
                    <a:lumOff val="40000"/>
                  </a:schemeClr>
                </a:solidFill>
              </a:rPr>
              <a:t>passes</a:t>
            </a:r>
          </a:p>
        </p:txBody>
      </p:sp>
      <p:sp>
        <p:nvSpPr>
          <p:cNvPr id="11" name="TextBox 10">
            <a:extLst>
              <a:ext uri="{FF2B5EF4-FFF2-40B4-BE49-F238E27FC236}">
                <a16:creationId xmlns:a16="http://schemas.microsoft.com/office/drawing/2014/main" id="{1EFC59FB-C4CB-434F-824A-5224CB746051}"/>
              </a:ext>
            </a:extLst>
          </p:cNvPr>
          <p:cNvSpPr txBox="1"/>
          <p:nvPr/>
        </p:nvSpPr>
        <p:spPr>
          <a:xfrm>
            <a:off x="201432" y="3029752"/>
            <a:ext cx="878238" cy="307777"/>
          </a:xfrm>
          <a:prstGeom prst="rect">
            <a:avLst/>
          </a:prstGeom>
          <a:noFill/>
        </p:spPr>
        <p:txBody>
          <a:bodyPr wrap="square" rtlCol="0">
            <a:spAutoFit/>
          </a:bodyPr>
          <a:lstStyle/>
          <a:p>
            <a:r>
              <a:rPr lang="en-US" sz="1400" dirty="0"/>
              <a:t>who</a:t>
            </a:r>
          </a:p>
        </p:txBody>
      </p:sp>
      <p:sp>
        <p:nvSpPr>
          <p:cNvPr id="12" name="TextBox 11">
            <a:extLst>
              <a:ext uri="{FF2B5EF4-FFF2-40B4-BE49-F238E27FC236}">
                <a16:creationId xmlns:a16="http://schemas.microsoft.com/office/drawing/2014/main" id="{CE40620B-5E05-4892-B8E0-2E1ACD2BF9F4}"/>
              </a:ext>
            </a:extLst>
          </p:cNvPr>
          <p:cNvSpPr txBox="1"/>
          <p:nvPr/>
        </p:nvSpPr>
        <p:spPr>
          <a:xfrm>
            <a:off x="201432" y="1944546"/>
            <a:ext cx="878238" cy="307777"/>
          </a:xfrm>
          <a:prstGeom prst="rect">
            <a:avLst/>
          </a:prstGeom>
          <a:noFill/>
        </p:spPr>
        <p:txBody>
          <a:bodyPr wrap="square" rtlCol="0">
            <a:spAutoFit/>
          </a:bodyPr>
          <a:lstStyle/>
          <a:p>
            <a:r>
              <a:rPr lang="en-US" sz="1400" b="1" dirty="0">
                <a:solidFill>
                  <a:schemeClr val="accent5">
                    <a:lumMod val="60000"/>
                    <a:lumOff val="40000"/>
                  </a:schemeClr>
                </a:solidFill>
              </a:rPr>
              <a:t>should</a:t>
            </a:r>
          </a:p>
        </p:txBody>
      </p:sp>
      <p:pic>
        <p:nvPicPr>
          <p:cNvPr id="13" name="Picture 12">
            <a:extLst>
              <a:ext uri="{FF2B5EF4-FFF2-40B4-BE49-F238E27FC236}">
                <a16:creationId xmlns:a16="http://schemas.microsoft.com/office/drawing/2014/main" id="{37D8D0FC-1925-43D7-BE22-4D3408807284}"/>
              </a:ext>
            </a:extLst>
          </p:cNvPr>
          <p:cNvPicPr>
            <a:picLocks noChangeAspect="1"/>
          </p:cNvPicPr>
          <p:nvPr/>
        </p:nvPicPr>
        <p:blipFill>
          <a:blip r:embed="rId2"/>
          <a:stretch>
            <a:fillRect/>
          </a:stretch>
        </p:blipFill>
        <p:spPr>
          <a:xfrm rot="16200000">
            <a:off x="209542" y="2396316"/>
            <a:ext cx="318528" cy="194656"/>
          </a:xfrm>
          <a:prstGeom prst="rect">
            <a:avLst/>
          </a:prstGeom>
        </p:spPr>
      </p:pic>
      <p:sp>
        <p:nvSpPr>
          <p:cNvPr id="14" name="TextBox 13">
            <a:extLst>
              <a:ext uri="{FF2B5EF4-FFF2-40B4-BE49-F238E27FC236}">
                <a16:creationId xmlns:a16="http://schemas.microsoft.com/office/drawing/2014/main" id="{0691A105-D585-4AEC-810D-8D9D3179AB41}"/>
              </a:ext>
            </a:extLst>
          </p:cNvPr>
          <p:cNvSpPr txBox="1"/>
          <p:nvPr/>
        </p:nvSpPr>
        <p:spPr>
          <a:xfrm>
            <a:off x="196236" y="1640493"/>
            <a:ext cx="842181" cy="307777"/>
          </a:xfrm>
          <a:prstGeom prst="rect">
            <a:avLst/>
          </a:prstGeom>
          <a:noFill/>
        </p:spPr>
        <p:txBody>
          <a:bodyPr wrap="square" rtlCol="0">
            <a:spAutoFit/>
          </a:bodyPr>
          <a:lstStyle/>
          <a:p>
            <a:r>
              <a:rPr lang="en-US" sz="1400" dirty="0"/>
              <a:t>sentence</a:t>
            </a:r>
          </a:p>
        </p:txBody>
      </p:sp>
      <p:sp>
        <p:nvSpPr>
          <p:cNvPr id="15" name="TextBox 14">
            <a:extLst>
              <a:ext uri="{FF2B5EF4-FFF2-40B4-BE49-F238E27FC236}">
                <a16:creationId xmlns:a16="http://schemas.microsoft.com/office/drawing/2014/main" id="{F4BF8666-AFA8-4006-B16B-863ECEF97A15}"/>
              </a:ext>
            </a:extLst>
          </p:cNvPr>
          <p:cNvSpPr txBox="1"/>
          <p:nvPr/>
        </p:nvSpPr>
        <p:spPr>
          <a:xfrm>
            <a:off x="201432" y="2740885"/>
            <a:ext cx="878238" cy="307777"/>
          </a:xfrm>
          <a:prstGeom prst="rect">
            <a:avLst/>
          </a:prstGeom>
          <a:noFill/>
        </p:spPr>
        <p:txBody>
          <a:bodyPr wrap="square" rtlCol="0">
            <a:spAutoFit/>
          </a:bodyPr>
          <a:lstStyle/>
          <a:p>
            <a:r>
              <a:rPr lang="en-US" sz="1400" dirty="0"/>
              <a:t>the</a:t>
            </a:r>
          </a:p>
        </p:txBody>
      </p:sp>
      <p:sp>
        <p:nvSpPr>
          <p:cNvPr id="16" name="TextBox 15">
            <a:extLst>
              <a:ext uri="{FF2B5EF4-FFF2-40B4-BE49-F238E27FC236}">
                <a16:creationId xmlns:a16="http://schemas.microsoft.com/office/drawing/2014/main" id="{69C33D4C-EE8F-4EE2-AD7D-4C623520D5F6}"/>
              </a:ext>
            </a:extLst>
          </p:cNvPr>
          <p:cNvSpPr txBox="1"/>
          <p:nvPr/>
        </p:nvSpPr>
        <p:spPr>
          <a:xfrm>
            <a:off x="1201703" y="2365335"/>
            <a:ext cx="2029121" cy="307777"/>
          </a:xfrm>
          <a:prstGeom prst="rect">
            <a:avLst/>
          </a:prstGeom>
          <a:noFill/>
        </p:spPr>
        <p:txBody>
          <a:bodyPr wrap="square" rtlCol="0">
            <a:spAutoFit/>
          </a:bodyPr>
          <a:lstStyle/>
          <a:p>
            <a:r>
              <a:rPr lang="en-US" sz="14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859721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BAEB0C-5AB4-4816-AF86-971DFC619C92}"/>
              </a:ext>
            </a:extLst>
          </p:cNvPr>
          <p:cNvSpPr/>
          <p:nvPr/>
        </p:nvSpPr>
        <p:spPr>
          <a:xfrm>
            <a:off x="8110858" y="3956055"/>
            <a:ext cx="754906" cy="500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8C6BB18D-82C3-43DB-A52D-CE43B238559B}"/>
              </a:ext>
            </a:extLst>
          </p:cNvPr>
          <p:cNvSpPr/>
          <p:nvPr/>
        </p:nvSpPr>
        <p:spPr>
          <a:xfrm>
            <a:off x="9450364" y="2764309"/>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837664E1-F474-46C6-8743-54F3BBB4D23A}"/>
              </a:ext>
            </a:extLst>
          </p:cNvPr>
          <p:cNvSpPr/>
          <p:nvPr/>
        </p:nvSpPr>
        <p:spPr>
          <a:xfrm>
            <a:off x="9451940" y="5682808"/>
            <a:ext cx="42981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AFE75A3-7491-4CB0-8CD1-24CADBF55134}"/>
              </a:ext>
            </a:extLst>
          </p:cNvPr>
          <p:cNvSpPr/>
          <p:nvPr/>
        </p:nvSpPr>
        <p:spPr>
          <a:xfrm>
            <a:off x="872794" y="2629925"/>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9271621-1ECB-418D-898A-51907019CCE6}"/>
              </a:ext>
            </a:extLst>
          </p:cNvPr>
          <p:cNvSpPr/>
          <p:nvPr/>
        </p:nvSpPr>
        <p:spPr>
          <a:xfrm>
            <a:off x="3939490" y="3083588"/>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97C116-4291-4A93-A381-15318328844B}"/>
              </a:ext>
            </a:extLst>
          </p:cNvPr>
          <p:cNvSpPr/>
          <p:nvPr/>
        </p:nvSpPr>
        <p:spPr>
          <a:xfrm>
            <a:off x="1649913" y="2630777"/>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873AE027-3C65-4953-B392-98CA5D545BD9}"/>
              </a:ext>
            </a:extLst>
          </p:cNvPr>
          <p:cNvSpPr/>
          <p:nvPr/>
        </p:nvSpPr>
        <p:spPr>
          <a:xfrm>
            <a:off x="865765" y="2247215"/>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9" name="TextBox 28">
            <a:extLst>
              <a:ext uri="{FF2B5EF4-FFF2-40B4-BE49-F238E27FC236}">
                <a16:creationId xmlns:a16="http://schemas.microsoft.com/office/drawing/2014/main" id="{4C38124D-0098-4A06-B196-F259B6A6FCBF}"/>
              </a:ext>
            </a:extLst>
          </p:cNvPr>
          <p:cNvSpPr txBox="1"/>
          <p:nvPr/>
        </p:nvSpPr>
        <p:spPr>
          <a:xfrm>
            <a:off x="17655" y="2308873"/>
            <a:ext cx="625098" cy="307777"/>
          </a:xfrm>
          <a:prstGeom prst="rect">
            <a:avLst/>
          </a:prstGeom>
          <a:noFill/>
        </p:spPr>
        <p:txBody>
          <a:bodyPr wrap="square" rtlCol="0">
            <a:spAutoFit/>
          </a:bodyPr>
          <a:lstStyle/>
          <a:p>
            <a:r>
              <a:rPr lang="en-US" sz="1400" dirty="0"/>
              <a:t>man</a:t>
            </a:r>
          </a:p>
        </p:txBody>
      </p:sp>
      <p:sp>
        <p:nvSpPr>
          <p:cNvPr id="30" name="TextBox 29">
            <a:extLst>
              <a:ext uri="{FF2B5EF4-FFF2-40B4-BE49-F238E27FC236}">
                <a16:creationId xmlns:a16="http://schemas.microsoft.com/office/drawing/2014/main" id="{6C354799-33E3-4470-A86C-2C41BC2FA1D5}"/>
              </a:ext>
            </a:extLst>
          </p:cNvPr>
          <p:cNvSpPr txBox="1"/>
          <p:nvPr/>
        </p:nvSpPr>
        <p:spPr>
          <a:xfrm>
            <a:off x="17655" y="2567483"/>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33" name="TextBox 32">
            <a:extLst>
              <a:ext uri="{FF2B5EF4-FFF2-40B4-BE49-F238E27FC236}">
                <a16:creationId xmlns:a16="http://schemas.microsoft.com/office/drawing/2014/main" id="{11A5EE30-5490-4F4B-B2A4-72A52B91FC98}"/>
              </a:ext>
            </a:extLst>
          </p:cNvPr>
          <p:cNvSpPr txBox="1"/>
          <p:nvPr/>
        </p:nvSpPr>
        <p:spPr>
          <a:xfrm>
            <a:off x="17655" y="4253435"/>
            <a:ext cx="878238" cy="307777"/>
          </a:xfrm>
          <a:prstGeom prst="rect">
            <a:avLst/>
          </a:prstGeom>
          <a:noFill/>
        </p:spPr>
        <p:txBody>
          <a:bodyPr wrap="square" rtlCol="0">
            <a:spAutoFit/>
          </a:bodyPr>
          <a:lstStyle/>
          <a:p>
            <a:r>
              <a:rPr lang="en-US" sz="1400" b="1" dirty="0">
                <a:solidFill>
                  <a:schemeClr val="accent2"/>
                </a:solidFill>
              </a:rPr>
              <a:t>who</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DEA8063-152D-49FD-9D7B-627AFDB00A62}"/>
                  </a:ext>
                </a:extLst>
              </p:cNvPr>
              <p:cNvSpPr/>
              <p:nvPr/>
            </p:nvSpPr>
            <p:spPr>
              <a:xfrm>
                <a:off x="642746" y="1335877"/>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6" name="Rectangle 35">
                <a:extLst>
                  <a:ext uri="{FF2B5EF4-FFF2-40B4-BE49-F238E27FC236}">
                    <a16:creationId xmlns:a16="http://schemas.microsoft.com/office/drawing/2014/main" id="{ADEA8063-152D-49FD-9D7B-627AFDB00A62}"/>
                  </a:ext>
                </a:extLst>
              </p:cNvPr>
              <p:cNvSpPr>
                <a:spLocks noRot="1" noChangeAspect="1" noMove="1" noResize="1" noEditPoints="1" noAdjustHandles="1" noChangeArrowheads="1" noChangeShapeType="1" noTextEdit="1"/>
              </p:cNvSpPr>
              <p:nvPr/>
            </p:nvSpPr>
            <p:spPr>
              <a:xfrm>
                <a:off x="642746" y="1335877"/>
                <a:ext cx="906915" cy="646331"/>
              </a:xfrm>
              <a:prstGeom prst="rect">
                <a:avLst/>
              </a:prstGeom>
              <a:blipFill>
                <a:blip r:embed="rId3"/>
                <a:stretch>
                  <a:fillRect l="-5369" r="-6711" b="-1415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0A7F5D1-EDDD-49E4-9073-10E50B589088}"/>
              </a:ext>
            </a:extLst>
          </p:cNvPr>
          <p:cNvSpPr txBox="1"/>
          <p:nvPr/>
        </p:nvSpPr>
        <p:spPr>
          <a:xfrm>
            <a:off x="17655" y="3168229"/>
            <a:ext cx="878238" cy="307777"/>
          </a:xfrm>
          <a:prstGeom prst="rect">
            <a:avLst/>
          </a:prstGeom>
          <a:noFill/>
        </p:spPr>
        <p:txBody>
          <a:bodyPr wrap="square" rtlCol="0">
            <a:spAutoFit/>
          </a:bodyPr>
          <a:lstStyle/>
          <a:p>
            <a:r>
              <a:rPr lang="en-US" sz="1400" dirty="0"/>
              <a:t>should</a:t>
            </a:r>
          </a:p>
        </p:txBody>
      </p:sp>
      <p:sp>
        <p:nvSpPr>
          <p:cNvPr id="47" name="Double Bracket 46">
            <a:extLst>
              <a:ext uri="{FF2B5EF4-FFF2-40B4-BE49-F238E27FC236}">
                <a16:creationId xmlns:a16="http://schemas.microsoft.com/office/drawing/2014/main" id="{4D2D1872-5F6A-4C95-8AB6-FF2CB9189BD4}"/>
              </a:ext>
            </a:extLst>
          </p:cNvPr>
          <p:cNvSpPr/>
          <p:nvPr/>
        </p:nvSpPr>
        <p:spPr>
          <a:xfrm>
            <a:off x="1638788" y="2247215"/>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41" name="Picture 40">
            <a:extLst>
              <a:ext uri="{FF2B5EF4-FFF2-40B4-BE49-F238E27FC236}">
                <a16:creationId xmlns:a16="http://schemas.microsoft.com/office/drawing/2014/main" id="{4DCC0208-C7D2-4B5D-B273-FAF22DA77AB3}"/>
              </a:ext>
            </a:extLst>
          </p:cNvPr>
          <p:cNvPicPr>
            <a:picLocks noChangeAspect="1"/>
          </p:cNvPicPr>
          <p:nvPr/>
        </p:nvPicPr>
        <p:blipFill>
          <a:blip r:embed="rId4"/>
          <a:stretch>
            <a:fillRect/>
          </a:stretch>
        </p:blipFill>
        <p:spPr>
          <a:xfrm rot="16200000">
            <a:off x="936938" y="3617333"/>
            <a:ext cx="318528" cy="194656"/>
          </a:xfrm>
          <a:prstGeom prst="rect">
            <a:avLst/>
          </a:prstGeom>
        </p:spPr>
      </p:pic>
      <p:pic>
        <p:nvPicPr>
          <p:cNvPr id="45" name="Picture 44">
            <a:extLst>
              <a:ext uri="{FF2B5EF4-FFF2-40B4-BE49-F238E27FC236}">
                <a16:creationId xmlns:a16="http://schemas.microsoft.com/office/drawing/2014/main" id="{E9124BBF-F791-49B0-A3D8-E2B54431B755}"/>
              </a:ext>
            </a:extLst>
          </p:cNvPr>
          <p:cNvPicPr>
            <a:picLocks noChangeAspect="1"/>
          </p:cNvPicPr>
          <p:nvPr/>
        </p:nvPicPr>
        <p:blipFill>
          <a:blip r:embed="rId4"/>
          <a:stretch>
            <a:fillRect/>
          </a:stretch>
        </p:blipFill>
        <p:spPr>
          <a:xfrm rot="16200000">
            <a:off x="25765" y="3619999"/>
            <a:ext cx="318528" cy="194656"/>
          </a:xfrm>
          <a:prstGeom prst="rect">
            <a:avLst/>
          </a:prstGeom>
        </p:spPr>
      </p:pic>
      <p:pic>
        <p:nvPicPr>
          <p:cNvPr id="48" name="Picture 47">
            <a:extLst>
              <a:ext uri="{FF2B5EF4-FFF2-40B4-BE49-F238E27FC236}">
                <a16:creationId xmlns:a16="http://schemas.microsoft.com/office/drawing/2014/main" id="{CC1A5E91-7D1B-4B00-B122-1DB3A6E50B2B}"/>
              </a:ext>
            </a:extLst>
          </p:cNvPr>
          <p:cNvPicPr>
            <a:picLocks noChangeAspect="1"/>
          </p:cNvPicPr>
          <p:nvPr/>
        </p:nvPicPr>
        <p:blipFill>
          <a:blip r:embed="rId4"/>
          <a:stretch>
            <a:fillRect/>
          </a:stretch>
        </p:blipFill>
        <p:spPr>
          <a:xfrm rot="16200000">
            <a:off x="2443962" y="3617333"/>
            <a:ext cx="318528" cy="19465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4D1FEA19-493E-4D16-9C26-7FF06FCCA228}"/>
                  </a:ext>
                </a:extLst>
              </p:cNvPr>
              <p:cNvSpPr/>
              <p:nvPr/>
            </p:nvSpPr>
            <p:spPr>
              <a:xfrm>
                <a:off x="2127743" y="1320379"/>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50" name="Rectangle 49">
                <a:extLst>
                  <a:ext uri="{FF2B5EF4-FFF2-40B4-BE49-F238E27FC236}">
                    <a16:creationId xmlns:a16="http://schemas.microsoft.com/office/drawing/2014/main" id="{4D1FEA19-493E-4D16-9C26-7FF06FCCA228}"/>
                  </a:ext>
                </a:extLst>
              </p:cNvPr>
              <p:cNvSpPr>
                <a:spLocks noRot="1" noChangeAspect="1" noMove="1" noResize="1" noEditPoints="1" noAdjustHandles="1" noChangeArrowheads="1" noChangeShapeType="1" noTextEdit="1"/>
              </p:cNvSpPr>
              <p:nvPr/>
            </p:nvSpPr>
            <p:spPr>
              <a:xfrm>
                <a:off x="2127743" y="1320379"/>
                <a:ext cx="950966" cy="671209"/>
              </a:xfrm>
              <a:prstGeom prst="rect">
                <a:avLst/>
              </a:prstGeom>
              <a:blipFill>
                <a:blip r:embed="rId5"/>
                <a:stretch>
                  <a:fillRect l="-3205" r="-3846" b="-13636"/>
                </a:stretch>
              </a:blipFill>
            </p:spPr>
            <p:txBody>
              <a:bodyPr/>
              <a:lstStyle/>
              <a:p>
                <a:r>
                  <a:rPr lang="en-US">
                    <a:noFill/>
                  </a:rPr>
                  <a:t> </a:t>
                </a:r>
              </a:p>
            </p:txBody>
          </p:sp>
        </mc:Fallback>
      </mc:AlternateContent>
      <p:sp>
        <p:nvSpPr>
          <p:cNvPr id="53" name="Double Bracket 52">
            <a:extLst>
              <a:ext uri="{FF2B5EF4-FFF2-40B4-BE49-F238E27FC236}">
                <a16:creationId xmlns:a16="http://schemas.microsoft.com/office/drawing/2014/main" id="{16545831-11B1-48BB-BE78-DDA9B8160860}"/>
              </a:ext>
            </a:extLst>
          </p:cNvPr>
          <p:cNvSpPr/>
          <p:nvPr/>
        </p:nvSpPr>
        <p:spPr>
          <a:xfrm>
            <a:off x="3939489" y="2919596"/>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D13D9F-494A-4784-A1FB-58BFE350C24A}"/>
                  </a:ext>
                </a:extLst>
              </p:cNvPr>
              <p:cNvSpPr/>
              <p:nvPr/>
            </p:nvSpPr>
            <p:spPr>
              <a:xfrm>
                <a:off x="3811351" y="1335877"/>
                <a:ext cx="912430"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m:rPr>
                        <m:sty m:val="p"/>
                      </m:rPr>
                      <a:rPr lang="en-US">
                        <a:latin typeface="Cambria Math" panose="02040503050406030204" pitchFamily="18" charset="0"/>
                      </a:rPr>
                      <m:t>N</m:t>
                    </m:r>
                  </m:oMath>
                </a14:m>
                <a:r>
                  <a:rPr lang="en-US" dirty="0"/>
                  <a:t>-dim)</a:t>
                </a:r>
              </a:p>
            </p:txBody>
          </p:sp>
        </mc:Choice>
        <mc:Fallback xmlns="">
          <p:sp>
            <p:nvSpPr>
              <p:cNvPr id="20" name="Rectangle 19">
                <a:extLst>
                  <a:ext uri="{FF2B5EF4-FFF2-40B4-BE49-F238E27FC236}">
                    <a16:creationId xmlns:a16="http://schemas.microsoft.com/office/drawing/2014/main" id="{96D13D9F-494A-4784-A1FB-58BFE350C24A}"/>
                  </a:ext>
                </a:extLst>
              </p:cNvPr>
              <p:cNvSpPr>
                <a:spLocks noRot="1" noChangeAspect="1" noMove="1" noResize="1" noEditPoints="1" noAdjustHandles="1" noChangeArrowheads="1" noChangeShapeType="1" noTextEdit="1"/>
              </p:cNvSpPr>
              <p:nvPr/>
            </p:nvSpPr>
            <p:spPr>
              <a:xfrm>
                <a:off x="3811351" y="1335877"/>
                <a:ext cx="912430" cy="646331"/>
              </a:xfrm>
              <a:prstGeom prst="rect">
                <a:avLst/>
              </a:prstGeom>
              <a:blipFill>
                <a:blip r:embed="rId6"/>
                <a:stretch>
                  <a:fillRect l="-5333" r="-6667" b="-1415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3EC8692-119C-4E4E-9E2F-1D7F6E851358}"/>
              </a:ext>
            </a:extLst>
          </p:cNvPr>
          <p:cNvSpPr/>
          <p:nvPr/>
        </p:nvSpPr>
        <p:spPr>
          <a:xfrm>
            <a:off x="4872778" y="2919596"/>
            <a:ext cx="287913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r>
              <a:rPr lang="en-US" dirty="0"/>
              <a:t>0.3     0.1      0.4               -0.4</a:t>
            </a:r>
          </a:p>
          <a:p>
            <a:r>
              <a:rPr lang="en-US" dirty="0"/>
              <a:t>0.1     0.3     -1.1                0.3</a:t>
            </a:r>
          </a:p>
          <a:p>
            <a:r>
              <a:rPr lang="en-US" dirty="0"/>
              <a:t>0.1     0.2      0.4                0.1</a:t>
            </a:r>
          </a:p>
        </p:txBody>
      </p:sp>
      <p:grpSp>
        <p:nvGrpSpPr>
          <p:cNvPr id="3" name="Group 2">
            <a:extLst>
              <a:ext uri="{FF2B5EF4-FFF2-40B4-BE49-F238E27FC236}">
                <a16:creationId xmlns:a16="http://schemas.microsoft.com/office/drawing/2014/main" id="{E068F389-C7F5-4AE9-BBAA-973FD1198C02}"/>
              </a:ext>
            </a:extLst>
          </p:cNvPr>
          <p:cNvGrpSpPr/>
          <p:nvPr/>
        </p:nvGrpSpPr>
        <p:grpSpPr>
          <a:xfrm>
            <a:off x="6727965" y="3099537"/>
            <a:ext cx="318528" cy="737398"/>
            <a:chOff x="6888734" y="3094097"/>
            <a:chExt cx="318528" cy="737398"/>
          </a:xfrm>
        </p:grpSpPr>
        <p:pic>
          <p:nvPicPr>
            <p:cNvPr id="24" name="Picture 23">
              <a:extLst>
                <a:ext uri="{FF2B5EF4-FFF2-40B4-BE49-F238E27FC236}">
                  <a16:creationId xmlns:a16="http://schemas.microsoft.com/office/drawing/2014/main" id="{E78C7B6D-9FC2-4D6E-B093-05ABB5EDF56F}"/>
                </a:ext>
              </a:extLst>
            </p:cNvPr>
            <p:cNvPicPr>
              <a:picLocks noChangeAspect="1"/>
            </p:cNvPicPr>
            <p:nvPr/>
          </p:nvPicPr>
          <p:blipFill>
            <a:blip r:embed="rId4"/>
            <a:stretch>
              <a:fillRect/>
            </a:stretch>
          </p:blipFill>
          <p:spPr>
            <a:xfrm>
              <a:off x="6888734" y="3094097"/>
              <a:ext cx="318528" cy="194656"/>
            </a:xfrm>
            <a:prstGeom prst="rect">
              <a:avLst/>
            </a:prstGeom>
          </p:spPr>
        </p:pic>
        <p:pic>
          <p:nvPicPr>
            <p:cNvPr id="25" name="Picture 24">
              <a:extLst>
                <a:ext uri="{FF2B5EF4-FFF2-40B4-BE49-F238E27FC236}">
                  <a16:creationId xmlns:a16="http://schemas.microsoft.com/office/drawing/2014/main" id="{F1DD67F3-25EB-4ABB-A1B1-DE7BF1D9432B}"/>
                </a:ext>
              </a:extLst>
            </p:cNvPr>
            <p:cNvPicPr>
              <a:picLocks noChangeAspect="1"/>
            </p:cNvPicPr>
            <p:nvPr/>
          </p:nvPicPr>
          <p:blipFill>
            <a:blip r:embed="rId4"/>
            <a:stretch>
              <a:fillRect/>
            </a:stretch>
          </p:blipFill>
          <p:spPr>
            <a:xfrm>
              <a:off x="6888734" y="3362982"/>
              <a:ext cx="318528" cy="194656"/>
            </a:xfrm>
            <a:prstGeom prst="rect">
              <a:avLst/>
            </a:prstGeom>
          </p:spPr>
        </p:pic>
        <p:pic>
          <p:nvPicPr>
            <p:cNvPr id="26" name="Picture 25">
              <a:extLst>
                <a:ext uri="{FF2B5EF4-FFF2-40B4-BE49-F238E27FC236}">
                  <a16:creationId xmlns:a16="http://schemas.microsoft.com/office/drawing/2014/main" id="{C456302C-C6E6-4935-AA05-318575177180}"/>
                </a:ext>
              </a:extLst>
            </p:cNvPr>
            <p:cNvPicPr>
              <a:picLocks noChangeAspect="1"/>
            </p:cNvPicPr>
            <p:nvPr/>
          </p:nvPicPr>
          <p:blipFill>
            <a:blip r:embed="rId4"/>
            <a:stretch>
              <a:fillRect/>
            </a:stretch>
          </p:blipFill>
          <p:spPr>
            <a:xfrm>
              <a:off x="6888734" y="3636839"/>
              <a:ext cx="318528" cy="194656"/>
            </a:xfrm>
            <a:prstGeom prst="rect">
              <a:avLst/>
            </a:prstGeom>
          </p:spPr>
        </p:pic>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FB692C-FC02-4411-8D97-BA84250C1BFB}"/>
                  </a:ext>
                </a:extLst>
              </p:cNvPr>
              <p:cNvSpPr/>
              <p:nvPr/>
            </p:nvSpPr>
            <p:spPr>
              <a:xfrm>
                <a:off x="5653950" y="1320379"/>
                <a:ext cx="1035796" cy="6868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𝑾</m:t>
                          </m:r>
                        </m:e>
                        <m:sub>
                          <m:r>
                            <a:rPr lang="en-US" b="1" i="1" smtClean="0">
                              <a:latin typeface="Cambria Math" panose="02040503050406030204" pitchFamily="18" charset="0"/>
                            </a:rPr>
                            <m:t>𝒐𝒖𝒕𝒑𝒖𝒕</m:t>
                          </m:r>
                        </m:sub>
                        <m:sup>
                          <m:r>
                            <a:rPr lang="en-US" b="1" i="1" smtClean="0">
                              <a:latin typeface="Cambria Math" panose="02040503050406030204" pitchFamily="18" charset="0"/>
                            </a:rPr>
                            <m:t>𝑻</m:t>
                          </m:r>
                        </m:sup>
                      </m:sSubSup>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𝑉</m:t>
                    </m:r>
                  </m:oMath>
                </a14:m>
                <a:r>
                  <a:rPr lang="en-US" dirty="0"/>
                  <a:t>)</a:t>
                </a:r>
              </a:p>
            </p:txBody>
          </p:sp>
        </mc:Choice>
        <mc:Fallback xmlns="">
          <p:sp>
            <p:nvSpPr>
              <p:cNvPr id="27" name="Rectangle 26">
                <a:extLst>
                  <a:ext uri="{FF2B5EF4-FFF2-40B4-BE49-F238E27FC236}">
                    <a16:creationId xmlns:a16="http://schemas.microsoft.com/office/drawing/2014/main" id="{45FB692C-FC02-4411-8D97-BA84250C1BFB}"/>
                  </a:ext>
                </a:extLst>
              </p:cNvPr>
              <p:cNvSpPr>
                <a:spLocks noRot="1" noChangeAspect="1" noMove="1" noResize="1" noEditPoints="1" noAdjustHandles="1" noChangeArrowheads="1" noChangeShapeType="1" noTextEdit="1"/>
              </p:cNvSpPr>
              <p:nvPr/>
            </p:nvSpPr>
            <p:spPr>
              <a:xfrm>
                <a:off x="5653950" y="1320379"/>
                <a:ext cx="1035796" cy="686855"/>
              </a:xfrm>
              <a:prstGeom prst="rect">
                <a:avLst/>
              </a:prstGeom>
              <a:blipFill>
                <a:blip r:embed="rId7"/>
                <a:stretch>
                  <a:fillRect b="-14286"/>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62045590-65C1-4E05-B9AA-CF96362E953C}"/>
              </a:ext>
            </a:extLst>
          </p:cNvPr>
          <p:cNvSpPr/>
          <p:nvPr/>
        </p:nvSpPr>
        <p:spPr>
          <a:xfrm>
            <a:off x="8099463" y="219764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0.09</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88C5AD8-5046-4DBD-ACAF-B4C320744ECD}"/>
                  </a:ext>
                </a:extLst>
              </p:cNvPr>
              <p:cNvSpPr/>
              <p:nvPr/>
            </p:nvSpPr>
            <p:spPr>
              <a:xfrm>
                <a:off x="8055429" y="1232303"/>
                <a:ext cx="90957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r>
                        <a:rPr lang="en-US" b="1" i="1" smtClean="0">
                          <a:latin typeface="Cambria Math" panose="02040503050406030204" pitchFamily="18" charset="0"/>
                        </a:rPr>
                        <m:t> </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4" name="Rectangle 33">
                <a:extLst>
                  <a:ext uri="{FF2B5EF4-FFF2-40B4-BE49-F238E27FC236}">
                    <a16:creationId xmlns:a16="http://schemas.microsoft.com/office/drawing/2014/main" id="{C88C5AD8-5046-4DBD-ACAF-B4C320744ECD}"/>
                  </a:ext>
                </a:extLst>
              </p:cNvPr>
              <p:cNvSpPr>
                <a:spLocks noRot="1" noChangeAspect="1" noMove="1" noResize="1" noEditPoints="1" noAdjustHandles="1" noChangeArrowheads="1" noChangeShapeType="1" noTextEdit="1"/>
              </p:cNvSpPr>
              <p:nvPr/>
            </p:nvSpPr>
            <p:spPr>
              <a:xfrm>
                <a:off x="8055429" y="1232303"/>
                <a:ext cx="909576" cy="671209"/>
              </a:xfrm>
              <a:prstGeom prst="rect">
                <a:avLst/>
              </a:prstGeom>
              <a:blipFill>
                <a:blip r:embed="rId8"/>
                <a:stretch>
                  <a:fillRect l="-5333" r="-5333" b="-13636"/>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B3710C8-7D88-4135-8967-07F59F7471B2}"/>
              </a:ext>
            </a:extLst>
          </p:cNvPr>
          <p:cNvSpPr txBox="1"/>
          <p:nvPr/>
        </p:nvSpPr>
        <p:spPr>
          <a:xfrm>
            <a:off x="12459" y="2864176"/>
            <a:ext cx="842181" cy="307777"/>
          </a:xfrm>
          <a:prstGeom prst="rect">
            <a:avLst/>
          </a:prstGeom>
          <a:noFill/>
        </p:spPr>
        <p:txBody>
          <a:bodyPr wrap="square" rtlCol="0">
            <a:spAutoFit/>
          </a:bodyPr>
          <a:lstStyle/>
          <a:p>
            <a:r>
              <a:rPr lang="en-US" sz="1400" dirty="0"/>
              <a:t>sentence</a:t>
            </a:r>
          </a:p>
        </p:txBody>
      </p:sp>
      <p:sp>
        <p:nvSpPr>
          <p:cNvPr id="70" name="TextBox 69">
            <a:extLst>
              <a:ext uri="{FF2B5EF4-FFF2-40B4-BE49-F238E27FC236}">
                <a16:creationId xmlns:a16="http://schemas.microsoft.com/office/drawing/2014/main" id="{419C5863-4F54-4D90-8F5E-9E79101B8FA6}"/>
              </a:ext>
            </a:extLst>
          </p:cNvPr>
          <p:cNvSpPr txBox="1"/>
          <p:nvPr/>
        </p:nvSpPr>
        <p:spPr>
          <a:xfrm>
            <a:off x="17655" y="396456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89" name="Picture 88">
            <a:extLst>
              <a:ext uri="{FF2B5EF4-FFF2-40B4-BE49-F238E27FC236}">
                <a16:creationId xmlns:a16="http://schemas.microsoft.com/office/drawing/2014/main" id="{A1A5958A-D529-45C9-9979-EF093E78EBF8}"/>
              </a:ext>
            </a:extLst>
          </p:cNvPr>
          <p:cNvPicPr>
            <a:picLocks noChangeAspect="1"/>
          </p:cNvPicPr>
          <p:nvPr/>
        </p:nvPicPr>
        <p:blipFill>
          <a:blip r:embed="rId4"/>
          <a:stretch>
            <a:fillRect/>
          </a:stretch>
        </p:blipFill>
        <p:spPr>
          <a:xfrm rot="16200000">
            <a:off x="8366166" y="3554498"/>
            <a:ext cx="318528" cy="194656"/>
          </a:xfrm>
          <a:prstGeom prst="rect">
            <a:avLst/>
          </a:prstGeom>
        </p:spPr>
      </p:pic>
      <p:sp>
        <p:nvSpPr>
          <p:cNvPr id="101" name="TextBox 100">
            <a:extLst>
              <a:ext uri="{FF2B5EF4-FFF2-40B4-BE49-F238E27FC236}">
                <a16:creationId xmlns:a16="http://schemas.microsoft.com/office/drawing/2014/main" id="{441FED30-DE96-413E-8BAE-CEFEEB018DB9}"/>
              </a:ext>
            </a:extLst>
          </p:cNvPr>
          <p:cNvSpPr txBox="1"/>
          <p:nvPr/>
        </p:nvSpPr>
        <p:spPr>
          <a:xfrm>
            <a:off x="12459" y="5142961"/>
            <a:ext cx="1612454" cy="1477328"/>
          </a:xfrm>
          <a:prstGeom prst="rect">
            <a:avLst/>
          </a:prstGeom>
          <a:noFill/>
        </p:spPr>
        <p:txBody>
          <a:bodyPr wrap="square" rtlCol="0">
            <a:spAutoFit/>
          </a:bodyPr>
          <a:lstStyle/>
          <a:p>
            <a:r>
              <a:rPr lang="en-US" dirty="0"/>
              <a:t>Input Layer one-hot encoded vector</a:t>
            </a:r>
          </a:p>
          <a:p>
            <a:endParaRPr lang="en-US" dirty="0"/>
          </a:p>
        </p:txBody>
      </p:sp>
      <p:sp>
        <p:nvSpPr>
          <p:cNvPr id="102" name="TextBox 101">
            <a:extLst>
              <a:ext uri="{FF2B5EF4-FFF2-40B4-BE49-F238E27FC236}">
                <a16:creationId xmlns:a16="http://schemas.microsoft.com/office/drawing/2014/main" id="{7B0C59C4-BD8A-4A92-807D-3F9200EA8C88}"/>
              </a:ext>
            </a:extLst>
          </p:cNvPr>
          <p:cNvSpPr txBox="1"/>
          <p:nvPr/>
        </p:nvSpPr>
        <p:spPr>
          <a:xfrm>
            <a:off x="1541143" y="5148654"/>
            <a:ext cx="2029121" cy="923330"/>
          </a:xfrm>
          <a:prstGeom prst="rect">
            <a:avLst/>
          </a:prstGeom>
          <a:noFill/>
        </p:spPr>
        <p:txBody>
          <a:bodyPr wrap="square" rtlCol="0">
            <a:spAutoFit/>
          </a:bodyPr>
          <a:lstStyle/>
          <a:p>
            <a:r>
              <a:rPr lang="en-US" dirty="0"/>
              <a:t>Word-Embedding matrix – </a:t>
            </a:r>
            <a:r>
              <a:rPr lang="en-US" dirty="0" err="1"/>
              <a:t>a.k.a</a:t>
            </a:r>
            <a:r>
              <a:rPr lang="en-US" dirty="0"/>
              <a:t> “Lookup table”</a:t>
            </a:r>
          </a:p>
        </p:txBody>
      </p:sp>
      <p:sp>
        <p:nvSpPr>
          <p:cNvPr id="103" name="TextBox 102">
            <a:extLst>
              <a:ext uri="{FF2B5EF4-FFF2-40B4-BE49-F238E27FC236}">
                <a16:creationId xmlns:a16="http://schemas.microsoft.com/office/drawing/2014/main" id="{44D6207B-48D0-44DB-99EC-E73968C937BB}"/>
              </a:ext>
            </a:extLst>
          </p:cNvPr>
          <p:cNvSpPr txBox="1"/>
          <p:nvPr/>
        </p:nvSpPr>
        <p:spPr>
          <a:xfrm>
            <a:off x="3658322" y="5138064"/>
            <a:ext cx="1461665" cy="1477328"/>
          </a:xfrm>
          <a:prstGeom prst="rect">
            <a:avLst/>
          </a:prstGeom>
          <a:noFill/>
        </p:spPr>
        <p:txBody>
          <a:bodyPr wrap="square" rtlCol="0">
            <a:spAutoFit/>
          </a:bodyPr>
          <a:lstStyle/>
          <a:p>
            <a:r>
              <a:rPr lang="en-US" dirty="0"/>
              <a:t>Hidden (Projection)</a:t>
            </a:r>
          </a:p>
          <a:p>
            <a:r>
              <a:rPr lang="en-US" dirty="0"/>
              <a:t>Layer for center word (</a:t>
            </a:r>
            <a:r>
              <a:rPr lang="en-US" b="1" dirty="0">
                <a:solidFill>
                  <a:schemeClr val="accent6"/>
                </a:solidFill>
              </a:rPr>
              <a:t>passes</a:t>
            </a:r>
            <a:r>
              <a:rPr lang="en-US" dirty="0"/>
              <a:t>)</a:t>
            </a:r>
          </a:p>
        </p:txBody>
      </p:sp>
      <p:sp>
        <p:nvSpPr>
          <p:cNvPr id="104" name="TextBox 103">
            <a:extLst>
              <a:ext uri="{FF2B5EF4-FFF2-40B4-BE49-F238E27FC236}">
                <a16:creationId xmlns:a16="http://schemas.microsoft.com/office/drawing/2014/main" id="{2C5027EE-14B0-42E9-93A7-E72F4803D479}"/>
              </a:ext>
            </a:extLst>
          </p:cNvPr>
          <p:cNvSpPr txBox="1"/>
          <p:nvPr/>
        </p:nvSpPr>
        <p:spPr>
          <a:xfrm>
            <a:off x="5417490" y="5138064"/>
            <a:ext cx="2000253" cy="923330"/>
          </a:xfrm>
          <a:prstGeom prst="rect">
            <a:avLst/>
          </a:prstGeom>
          <a:noFill/>
        </p:spPr>
        <p:txBody>
          <a:bodyPr wrap="square" rtlCol="0">
            <a:spAutoFit/>
          </a:bodyPr>
          <a:lstStyle/>
          <a:p>
            <a:r>
              <a:rPr lang="en-US" dirty="0"/>
              <a:t>Word-Embedding matrix for context words (</a:t>
            </a:r>
            <a:r>
              <a:rPr lang="en-US" b="1" dirty="0">
                <a:solidFill>
                  <a:schemeClr val="accent2"/>
                </a:solidFill>
              </a:rPr>
              <a:t>the, who</a:t>
            </a:r>
            <a:r>
              <a:rPr lang="en-US" dirty="0"/>
              <a:t>)</a:t>
            </a:r>
          </a:p>
        </p:txBody>
      </p:sp>
      <p:sp>
        <p:nvSpPr>
          <p:cNvPr id="106" name="TextBox 105">
            <a:extLst>
              <a:ext uri="{FF2B5EF4-FFF2-40B4-BE49-F238E27FC236}">
                <a16:creationId xmlns:a16="http://schemas.microsoft.com/office/drawing/2014/main" id="{A9A61183-9F11-44DE-9F87-6457AFCAA4C6}"/>
              </a:ext>
            </a:extLst>
          </p:cNvPr>
          <p:cNvSpPr txBox="1"/>
          <p:nvPr/>
        </p:nvSpPr>
        <p:spPr>
          <a:xfrm>
            <a:off x="7660688" y="5140542"/>
            <a:ext cx="1731278" cy="1200329"/>
          </a:xfrm>
          <a:prstGeom prst="rect">
            <a:avLst/>
          </a:prstGeom>
          <a:noFill/>
        </p:spPr>
        <p:txBody>
          <a:bodyPr wrap="square" rtlCol="0">
            <a:spAutoFit/>
          </a:bodyPr>
          <a:lstStyle/>
          <a:p>
            <a:r>
              <a:rPr lang="en-US" dirty="0" err="1"/>
              <a:t>Softmax</a:t>
            </a:r>
            <a:r>
              <a:rPr lang="en-US" dirty="0"/>
              <a:t> Output</a:t>
            </a:r>
          </a:p>
          <a:p>
            <a:r>
              <a:rPr lang="en-US" dirty="0"/>
              <a:t>Layer of range </a:t>
            </a:r>
          </a:p>
          <a:p>
            <a:r>
              <a:rPr lang="en-US" dirty="0"/>
              <a:t>[0, 1)</a:t>
            </a:r>
          </a:p>
          <a:p>
            <a:r>
              <a:rPr lang="en-US" dirty="0"/>
              <a:t>Sum = 1</a:t>
            </a:r>
          </a:p>
        </p:txBody>
      </p:sp>
      <p:sp>
        <p:nvSpPr>
          <p:cNvPr id="64" name="Double Bracket 63">
            <a:extLst>
              <a:ext uri="{FF2B5EF4-FFF2-40B4-BE49-F238E27FC236}">
                <a16:creationId xmlns:a16="http://schemas.microsoft.com/office/drawing/2014/main" id="{825E3F96-985C-4296-B32A-104729C04075}"/>
              </a:ext>
            </a:extLst>
          </p:cNvPr>
          <p:cNvSpPr/>
          <p:nvPr/>
        </p:nvSpPr>
        <p:spPr>
          <a:xfrm>
            <a:off x="9451152" y="1004853"/>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1</a:t>
            </a:r>
          </a:p>
          <a:p>
            <a:pPr algn="ctr"/>
            <a:r>
              <a:rPr lang="en-US" dirty="0"/>
              <a:t>0</a:t>
            </a:r>
          </a:p>
        </p:txBody>
      </p:sp>
      <p:sp>
        <p:nvSpPr>
          <p:cNvPr id="66" name="Double Bracket 65">
            <a:extLst>
              <a:ext uri="{FF2B5EF4-FFF2-40B4-BE49-F238E27FC236}">
                <a16:creationId xmlns:a16="http://schemas.microsoft.com/office/drawing/2014/main" id="{6908E99E-2B4F-4CAE-8FBB-72A0F9B86F59}"/>
              </a:ext>
            </a:extLst>
          </p:cNvPr>
          <p:cNvSpPr/>
          <p:nvPr/>
        </p:nvSpPr>
        <p:spPr>
          <a:xfrm>
            <a:off x="9451152" y="3651826"/>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0</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B6257D-2042-493D-A3FC-AD91470845D6}"/>
                  </a:ext>
                </a:extLst>
              </p:cNvPr>
              <p:cNvSpPr/>
              <p:nvPr/>
            </p:nvSpPr>
            <p:spPr>
              <a:xfrm>
                <a:off x="9052417" y="36919"/>
                <a:ext cx="1251186"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5" name="Rectangle 4">
                <a:extLst>
                  <a:ext uri="{FF2B5EF4-FFF2-40B4-BE49-F238E27FC236}">
                    <a16:creationId xmlns:a16="http://schemas.microsoft.com/office/drawing/2014/main" id="{57B6257D-2042-493D-A3FC-AD91470845D6}"/>
                  </a:ext>
                </a:extLst>
              </p:cNvPr>
              <p:cNvSpPr>
                <a:spLocks noRot="1" noChangeAspect="1" noMove="1" noResize="1" noEditPoints="1" noAdjustHandles="1" noChangeArrowheads="1" noChangeShapeType="1" noTextEdit="1"/>
              </p:cNvSpPr>
              <p:nvPr/>
            </p:nvSpPr>
            <p:spPr>
              <a:xfrm>
                <a:off x="9052417" y="36919"/>
                <a:ext cx="1251186" cy="671209"/>
              </a:xfrm>
              <a:prstGeom prst="rect">
                <a:avLst/>
              </a:prstGeom>
              <a:blipFill>
                <a:blip r:embed="rId9"/>
                <a:stretch>
                  <a:fillRect b="-1000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8BC2AB2C-5AD9-44C9-A4A0-E17995A19321}"/>
              </a:ext>
            </a:extLst>
          </p:cNvPr>
          <p:cNvPicPr>
            <a:picLocks noChangeAspect="1"/>
          </p:cNvPicPr>
          <p:nvPr/>
        </p:nvPicPr>
        <p:blipFill>
          <a:blip r:embed="rId4"/>
          <a:stretch>
            <a:fillRect/>
          </a:stretch>
        </p:blipFill>
        <p:spPr>
          <a:xfrm rot="16200000">
            <a:off x="9506794" y="2370809"/>
            <a:ext cx="318528" cy="194656"/>
          </a:xfrm>
          <a:prstGeom prst="rect">
            <a:avLst/>
          </a:prstGeom>
        </p:spPr>
      </p:pic>
      <p:pic>
        <p:nvPicPr>
          <p:cNvPr id="69" name="Picture 68">
            <a:extLst>
              <a:ext uri="{FF2B5EF4-FFF2-40B4-BE49-F238E27FC236}">
                <a16:creationId xmlns:a16="http://schemas.microsoft.com/office/drawing/2014/main" id="{D8128281-FC00-4F19-9A4C-A4C2F84D6F97}"/>
              </a:ext>
            </a:extLst>
          </p:cNvPr>
          <p:cNvPicPr>
            <a:picLocks noChangeAspect="1"/>
          </p:cNvPicPr>
          <p:nvPr/>
        </p:nvPicPr>
        <p:blipFill>
          <a:blip r:embed="rId4"/>
          <a:stretch>
            <a:fillRect/>
          </a:stretch>
        </p:blipFill>
        <p:spPr>
          <a:xfrm rot="16200000">
            <a:off x="9518746" y="4982956"/>
            <a:ext cx="318528" cy="194656"/>
          </a:xfrm>
          <a:prstGeom prst="rect">
            <a:avLst/>
          </a:prstGeom>
        </p:spPr>
      </p:pic>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3BDDE0F-FA6A-425B-866E-C535BD8933A4}"/>
                  </a:ext>
                </a:extLst>
              </p:cNvPr>
              <p:cNvSpPr/>
              <p:nvPr/>
            </p:nvSpPr>
            <p:spPr>
              <a:xfrm rot="18875901">
                <a:off x="8938897" y="2192982"/>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5" name="Rectangle 94">
                <a:extLst>
                  <a:ext uri="{FF2B5EF4-FFF2-40B4-BE49-F238E27FC236}">
                    <a16:creationId xmlns:a16="http://schemas.microsoft.com/office/drawing/2014/main" id="{C3BDDE0F-FA6A-425B-866E-C535BD8933A4}"/>
                  </a:ext>
                </a:extLst>
              </p:cNvPr>
              <p:cNvSpPr>
                <a:spLocks noRot="1" noChangeAspect="1" noMove="1" noResize="1" noEditPoints="1" noAdjustHandles="1" noChangeArrowheads="1" noChangeShapeType="1" noTextEdit="1"/>
              </p:cNvSpPr>
              <p:nvPr/>
            </p:nvSpPr>
            <p:spPr>
              <a:xfrm rot="18875901">
                <a:off x="8938897" y="2192982"/>
                <a:ext cx="48282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1FF96C47-CE34-4ED5-B382-0BF80B355247}"/>
                  </a:ext>
                </a:extLst>
              </p:cNvPr>
              <p:cNvSpPr/>
              <p:nvPr/>
            </p:nvSpPr>
            <p:spPr>
              <a:xfrm rot="2931226">
                <a:off x="8974750" y="3881976"/>
                <a:ext cx="48282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6" name="Rectangle 95">
                <a:extLst>
                  <a:ext uri="{FF2B5EF4-FFF2-40B4-BE49-F238E27FC236}">
                    <a16:creationId xmlns:a16="http://schemas.microsoft.com/office/drawing/2014/main" id="{1FF96C47-CE34-4ED5-B382-0BF80B355247}"/>
                  </a:ext>
                </a:extLst>
              </p:cNvPr>
              <p:cNvSpPr>
                <a:spLocks noRot="1" noChangeAspect="1" noMove="1" noResize="1" noEditPoints="1" noAdjustHandles="1" noChangeArrowheads="1" noChangeShapeType="1" noTextEdit="1"/>
              </p:cNvSpPr>
              <p:nvPr/>
            </p:nvSpPr>
            <p:spPr>
              <a:xfrm rot="2931226">
                <a:off x="8974750" y="3881976"/>
                <a:ext cx="48282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B8B8B3-536B-460E-96EB-2B3B289AE084}"/>
                  </a:ext>
                </a:extLst>
              </p:cNvPr>
              <p:cNvSpPr/>
              <p:nvPr/>
            </p:nvSpPr>
            <p:spPr>
              <a:xfrm>
                <a:off x="10018172" y="19915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7" name="Rectangle 96">
                <a:extLst>
                  <a:ext uri="{FF2B5EF4-FFF2-40B4-BE49-F238E27FC236}">
                    <a16:creationId xmlns:a16="http://schemas.microsoft.com/office/drawing/2014/main" id="{18B8B8B3-536B-460E-96EB-2B3B289AE084}"/>
                  </a:ext>
                </a:extLst>
              </p:cNvPr>
              <p:cNvSpPr>
                <a:spLocks noRot="1" noChangeAspect="1" noMove="1" noResize="1" noEditPoints="1" noAdjustHandles="1" noChangeArrowheads="1" noChangeShapeType="1" noTextEdit="1"/>
              </p:cNvSpPr>
              <p:nvPr/>
            </p:nvSpPr>
            <p:spPr>
              <a:xfrm>
                <a:off x="10018172" y="19915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AD2FB4A-D72B-42B9-BB86-FE10344A4D56}"/>
                  </a:ext>
                </a:extLst>
              </p:cNvPr>
              <p:cNvSpPr/>
              <p:nvPr/>
            </p:nvSpPr>
            <p:spPr>
              <a:xfrm>
                <a:off x="10018172" y="4551688"/>
                <a:ext cx="482824"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98" name="Rectangle 97">
                <a:extLst>
                  <a:ext uri="{FF2B5EF4-FFF2-40B4-BE49-F238E27FC236}">
                    <a16:creationId xmlns:a16="http://schemas.microsoft.com/office/drawing/2014/main" id="{EAD2FB4A-D72B-42B9-BB86-FE10344A4D56}"/>
                  </a:ext>
                </a:extLst>
              </p:cNvPr>
              <p:cNvSpPr>
                <a:spLocks noRot="1" noChangeAspect="1" noMove="1" noResize="1" noEditPoints="1" noAdjustHandles="1" noChangeArrowheads="1" noChangeShapeType="1" noTextEdit="1"/>
              </p:cNvSpPr>
              <p:nvPr/>
            </p:nvSpPr>
            <p:spPr>
              <a:xfrm>
                <a:off x="10018172" y="4551688"/>
                <a:ext cx="48282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D9D2C5CD-F5DE-4273-B269-BEE28BCBC338}"/>
                  </a:ext>
                </a:extLst>
              </p:cNvPr>
              <p:cNvSpPr/>
              <p:nvPr/>
            </p:nvSpPr>
            <p:spPr>
              <a:xfrm>
                <a:off x="10259584" y="36918"/>
                <a:ext cx="1614073" cy="67120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𝒑𝒓𝒆𝒅</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𝒕𝒓𝒖𝒆</m:t>
                          </m:r>
                        </m:sub>
                      </m:sSub>
                    </m:oMath>
                  </m:oMathPara>
                </a14:m>
                <a:endParaRPr lang="en-US" b="1" dirty="0"/>
              </a:p>
              <a:p>
                <a:pPr algn="ctr"/>
                <a:r>
                  <a:rPr lang="en-US" dirty="0"/>
                  <a:t>(</a:t>
                </a:r>
                <a14:m>
                  <m:oMath xmlns:m="http://schemas.openxmlformats.org/officeDocument/2006/math">
                    <m:r>
                      <a:rPr lang="en-US" i="1">
                        <a:latin typeface="Cambria Math" panose="02040503050406030204" pitchFamily="18" charset="0"/>
                      </a:rPr>
                      <m:t>𝑉</m:t>
                    </m:r>
                  </m:oMath>
                </a14:m>
                <a:r>
                  <a:rPr lang="en-US" dirty="0"/>
                  <a:t>-dim)</a:t>
                </a:r>
              </a:p>
            </p:txBody>
          </p:sp>
        </mc:Choice>
        <mc:Fallback xmlns="">
          <p:sp>
            <p:nvSpPr>
              <p:cNvPr id="110" name="Rectangle 109">
                <a:extLst>
                  <a:ext uri="{FF2B5EF4-FFF2-40B4-BE49-F238E27FC236}">
                    <a16:creationId xmlns:a16="http://schemas.microsoft.com/office/drawing/2014/main" id="{D9D2C5CD-F5DE-4273-B269-BEE28BCBC338}"/>
                  </a:ext>
                </a:extLst>
              </p:cNvPr>
              <p:cNvSpPr>
                <a:spLocks noRot="1" noChangeAspect="1" noMove="1" noResize="1" noEditPoints="1" noAdjustHandles="1" noChangeArrowheads="1" noChangeShapeType="1" noTextEdit="1"/>
              </p:cNvSpPr>
              <p:nvPr/>
            </p:nvSpPr>
            <p:spPr>
              <a:xfrm>
                <a:off x="10259584" y="36918"/>
                <a:ext cx="1614073" cy="671209"/>
              </a:xfrm>
              <a:prstGeom prst="rect">
                <a:avLst/>
              </a:prstGeom>
              <a:blipFill>
                <a:blip r:embed="rId13"/>
                <a:stretch>
                  <a:fillRect b="-13636"/>
                </a:stretch>
              </a:blipFill>
            </p:spPr>
            <p:txBody>
              <a:bodyPr/>
              <a:lstStyle/>
              <a:p>
                <a:r>
                  <a:rPr lang="en-US">
                    <a:noFill/>
                  </a:rPr>
                  <a:t> </a:t>
                </a:r>
              </a:p>
            </p:txBody>
          </p:sp>
        </mc:Fallback>
      </mc:AlternateContent>
      <p:sp>
        <p:nvSpPr>
          <p:cNvPr id="112" name="Rectangle 111">
            <a:extLst>
              <a:ext uri="{FF2B5EF4-FFF2-40B4-BE49-F238E27FC236}">
                <a16:creationId xmlns:a16="http://schemas.microsoft.com/office/drawing/2014/main" id="{52CA9C9A-8210-4E5E-81FC-4AB6519A8E4D}"/>
              </a:ext>
            </a:extLst>
          </p:cNvPr>
          <p:cNvSpPr/>
          <p:nvPr/>
        </p:nvSpPr>
        <p:spPr>
          <a:xfrm>
            <a:off x="10515169" y="2759009"/>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3" name="Double Bracket 112">
            <a:extLst>
              <a:ext uri="{FF2B5EF4-FFF2-40B4-BE49-F238E27FC236}">
                <a16:creationId xmlns:a16="http://schemas.microsoft.com/office/drawing/2014/main" id="{8D97BAFC-D324-4BED-9EE6-6053A2CF7E0D}"/>
              </a:ext>
            </a:extLst>
          </p:cNvPr>
          <p:cNvSpPr/>
          <p:nvPr/>
        </p:nvSpPr>
        <p:spPr>
          <a:xfrm>
            <a:off x="10508140" y="1004853"/>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-0.87</a:t>
            </a:r>
          </a:p>
          <a:p>
            <a:pPr algn="ctr"/>
            <a:r>
              <a:rPr lang="en-US" dirty="0"/>
              <a:t>0.09</a:t>
            </a:r>
          </a:p>
        </p:txBody>
      </p:sp>
      <p:sp>
        <p:nvSpPr>
          <p:cNvPr id="114" name="TextBox 113">
            <a:extLst>
              <a:ext uri="{FF2B5EF4-FFF2-40B4-BE49-F238E27FC236}">
                <a16:creationId xmlns:a16="http://schemas.microsoft.com/office/drawing/2014/main" id="{9CE7C0F9-4F4E-4FAE-AF71-9FC2032AA161}"/>
              </a:ext>
            </a:extLst>
          </p:cNvPr>
          <p:cNvSpPr txBox="1"/>
          <p:nvPr/>
        </p:nvSpPr>
        <p:spPr>
          <a:xfrm>
            <a:off x="11361056" y="1054703"/>
            <a:ext cx="625098" cy="307777"/>
          </a:xfrm>
          <a:prstGeom prst="rect">
            <a:avLst/>
          </a:prstGeom>
          <a:noFill/>
        </p:spPr>
        <p:txBody>
          <a:bodyPr wrap="square" rtlCol="0">
            <a:spAutoFit/>
          </a:bodyPr>
          <a:lstStyle/>
          <a:p>
            <a:r>
              <a:rPr lang="en-US" sz="1400" dirty="0"/>
              <a:t>man</a:t>
            </a:r>
          </a:p>
        </p:txBody>
      </p:sp>
      <p:sp>
        <p:nvSpPr>
          <p:cNvPr id="115" name="TextBox 114">
            <a:extLst>
              <a:ext uri="{FF2B5EF4-FFF2-40B4-BE49-F238E27FC236}">
                <a16:creationId xmlns:a16="http://schemas.microsoft.com/office/drawing/2014/main" id="{0C28F0B0-ADCE-4CDD-AC40-8E54FF10D93D}"/>
              </a:ext>
            </a:extLst>
          </p:cNvPr>
          <p:cNvSpPr txBox="1"/>
          <p:nvPr/>
        </p:nvSpPr>
        <p:spPr>
          <a:xfrm>
            <a:off x="11361056" y="1313313"/>
            <a:ext cx="681926" cy="307777"/>
          </a:xfrm>
          <a:prstGeom prst="rect">
            <a:avLst/>
          </a:prstGeom>
          <a:noFill/>
        </p:spPr>
        <p:txBody>
          <a:bodyPr wrap="square" rtlCol="0">
            <a:spAutoFit/>
          </a:bodyPr>
          <a:lstStyle/>
          <a:p>
            <a:r>
              <a:rPr lang="en-US" sz="1400" dirty="0"/>
              <a:t>passes</a:t>
            </a:r>
          </a:p>
        </p:txBody>
      </p:sp>
      <p:sp>
        <p:nvSpPr>
          <p:cNvPr id="116" name="TextBox 115">
            <a:extLst>
              <a:ext uri="{FF2B5EF4-FFF2-40B4-BE49-F238E27FC236}">
                <a16:creationId xmlns:a16="http://schemas.microsoft.com/office/drawing/2014/main" id="{2D356129-6D8F-464C-8478-298C2E2E6A15}"/>
              </a:ext>
            </a:extLst>
          </p:cNvPr>
          <p:cNvSpPr txBox="1"/>
          <p:nvPr/>
        </p:nvSpPr>
        <p:spPr>
          <a:xfrm>
            <a:off x="11361056" y="2999265"/>
            <a:ext cx="878238" cy="307777"/>
          </a:xfrm>
          <a:prstGeom prst="rect">
            <a:avLst/>
          </a:prstGeom>
          <a:noFill/>
        </p:spPr>
        <p:txBody>
          <a:bodyPr wrap="square" rtlCol="0">
            <a:spAutoFit/>
          </a:bodyPr>
          <a:lstStyle/>
          <a:p>
            <a:r>
              <a:rPr lang="en-US" sz="1400" dirty="0"/>
              <a:t>who</a:t>
            </a:r>
          </a:p>
        </p:txBody>
      </p:sp>
      <p:sp>
        <p:nvSpPr>
          <p:cNvPr id="117" name="TextBox 116">
            <a:extLst>
              <a:ext uri="{FF2B5EF4-FFF2-40B4-BE49-F238E27FC236}">
                <a16:creationId xmlns:a16="http://schemas.microsoft.com/office/drawing/2014/main" id="{483EFD6E-4911-4509-8A6C-4ABFAECF6958}"/>
              </a:ext>
            </a:extLst>
          </p:cNvPr>
          <p:cNvSpPr txBox="1"/>
          <p:nvPr/>
        </p:nvSpPr>
        <p:spPr>
          <a:xfrm>
            <a:off x="11361056" y="1914059"/>
            <a:ext cx="878238" cy="307777"/>
          </a:xfrm>
          <a:prstGeom prst="rect">
            <a:avLst/>
          </a:prstGeom>
          <a:noFill/>
        </p:spPr>
        <p:txBody>
          <a:bodyPr wrap="square" rtlCol="0">
            <a:spAutoFit/>
          </a:bodyPr>
          <a:lstStyle/>
          <a:p>
            <a:r>
              <a:rPr lang="en-US" sz="1400" dirty="0"/>
              <a:t>should</a:t>
            </a:r>
          </a:p>
        </p:txBody>
      </p:sp>
      <p:pic>
        <p:nvPicPr>
          <p:cNvPr id="118" name="Picture 117">
            <a:extLst>
              <a:ext uri="{FF2B5EF4-FFF2-40B4-BE49-F238E27FC236}">
                <a16:creationId xmlns:a16="http://schemas.microsoft.com/office/drawing/2014/main" id="{372A0C13-8059-4CEE-9E7D-9A7A0A7BFF67}"/>
              </a:ext>
            </a:extLst>
          </p:cNvPr>
          <p:cNvPicPr>
            <a:picLocks noChangeAspect="1"/>
          </p:cNvPicPr>
          <p:nvPr/>
        </p:nvPicPr>
        <p:blipFill>
          <a:blip r:embed="rId4"/>
          <a:stretch>
            <a:fillRect/>
          </a:stretch>
        </p:blipFill>
        <p:spPr>
          <a:xfrm rot="16200000">
            <a:off x="11369166" y="2365829"/>
            <a:ext cx="318528" cy="194656"/>
          </a:xfrm>
          <a:prstGeom prst="rect">
            <a:avLst/>
          </a:prstGeom>
        </p:spPr>
      </p:pic>
      <p:sp>
        <p:nvSpPr>
          <p:cNvPr id="119" name="TextBox 118">
            <a:extLst>
              <a:ext uri="{FF2B5EF4-FFF2-40B4-BE49-F238E27FC236}">
                <a16:creationId xmlns:a16="http://schemas.microsoft.com/office/drawing/2014/main" id="{B4F44C61-CDD5-4F69-AB27-D23D1944E82F}"/>
              </a:ext>
            </a:extLst>
          </p:cNvPr>
          <p:cNvSpPr txBox="1"/>
          <p:nvPr/>
        </p:nvSpPr>
        <p:spPr>
          <a:xfrm>
            <a:off x="11355860" y="1610006"/>
            <a:ext cx="842181" cy="307777"/>
          </a:xfrm>
          <a:prstGeom prst="rect">
            <a:avLst/>
          </a:prstGeom>
          <a:noFill/>
        </p:spPr>
        <p:txBody>
          <a:bodyPr wrap="square" rtlCol="0">
            <a:spAutoFit/>
          </a:bodyPr>
          <a:lstStyle/>
          <a:p>
            <a:r>
              <a:rPr lang="en-US" sz="1400" dirty="0"/>
              <a:t>sentence</a:t>
            </a:r>
          </a:p>
        </p:txBody>
      </p:sp>
      <p:sp>
        <p:nvSpPr>
          <p:cNvPr id="120" name="TextBox 119">
            <a:extLst>
              <a:ext uri="{FF2B5EF4-FFF2-40B4-BE49-F238E27FC236}">
                <a16:creationId xmlns:a16="http://schemas.microsoft.com/office/drawing/2014/main" id="{B7C96053-393E-4205-81CB-A2F9BEB7B2B8}"/>
              </a:ext>
            </a:extLst>
          </p:cNvPr>
          <p:cNvSpPr txBox="1"/>
          <p:nvPr/>
        </p:nvSpPr>
        <p:spPr>
          <a:xfrm>
            <a:off x="11361056" y="2710398"/>
            <a:ext cx="878238" cy="307777"/>
          </a:xfrm>
          <a:prstGeom prst="rect">
            <a:avLst/>
          </a:prstGeom>
          <a:noFill/>
        </p:spPr>
        <p:txBody>
          <a:bodyPr wrap="square" rtlCol="0">
            <a:spAutoFit/>
          </a:bodyPr>
          <a:lstStyle/>
          <a:p>
            <a:r>
              <a:rPr lang="en-US" sz="1400" b="1" dirty="0">
                <a:solidFill>
                  <a:schemeClr val="accent2"/>
                </a:solidFill>
              </a:rPr>
              <a:t>the</a:t>
            </a:r>
          </a:p>
        </p:txBody>
      </p:sp>
      <p:pic>
        <p:nvPicPr>
          <p:cNvPr id="121" name="Picture 120">
            <a:extLst>
              <a:ext uri="{FF2B5EF4-FFF2-40B4-BE49-F238E27FC236}">
                <a16:creationId xmlns:a16="http://schemas.microsoft.com/office/drawing/2014/main" id="{56AF6C37-429B-431C-8AC3-6C253FFE4825}"/>
              </a:ext>
            </a:extLst>
          </p:cNvPr>
          <p:cNvPicPr>
            <a:picLocks noChangeAspect="1"/>
          </p:cNvPicPr>
          <p:nvPr/>
        </p:nvPicPr>
        <p:blipFill>
          <a:blip r:embed="rId4"/>
          <a:stretch>
            <a:fillRect/>
          </a:stretch>
        </p:blipFill>
        <p:spPr>
          <a:xfrm rot="16200000">
            <a:off x="10773420" y="2361708"/>
            <a:ext cx="318528" cy="194656"/>
          </a:xfrm>
          <a:prstGeom prst="rect">
            <a:avLst/>
          </a:prstGeom>
        </p:spPr>
      </p:pic>
      <p:sp>
        <p:nvSpPr>
          <p:cNvPr id="122" name="Rectangle 121">
            <a:extLst>
              <a:ext uri="{FF2B5EF4-FFF2-40B4-BE49-F238E27FC236}">
                <a16:creationId xmlns:a16="http://schemas.microsoft.com/office/drawing/2014/main" id="{9DFDD2D0-6618-4404-9BCC-4D7C22FEC4E6}"/>
              </a:ext>
            </a:extLst>
          </p:cNvPr>
          <p:cNvSpPr/>
          <p:nvPr/>
        </p:nvSpPr>
        <p:spPr>
          <a:xfrm>
            <a:off x="10519062" y="5741945"/>
            <a:ext cx="759272" cy="240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3" name="Double Bracket 122">
            <a:extLst>
              <a:ext uri="{FF2B5EF4-FFF2-40B4-BE49-F238E27FC236}">
                <a16:creationId xmlns:a16="http://schemas.microsoft.com/office/drawing/2014/main" id="{5B4ED53F-3D01-4B88-95C4-498255AF77A9}"/>
              </a:ext>
            </a:extLst>
          </p:cNvPr>
          <p:cNvSpPr/>
          <p:nvPr/>
        </p:nvSpPr>
        <p:spPr>
          <a:xfrm>
            <a:off x="10512033" y="3708415"/>
            <a:ext cx="76630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0.12</a:t>
            </a:r>
          </a:p>
          <a:p>
            <a:pPr algn="ctr"/>
            <a:r>
              <a:rPr lang="en-US" dirty="0"/>
              <a:t>0.21</a:t>
            </a:r>
          </a:p>
          <a:p>
            <a:pPr algn="ctr"/>
            <a:r>
              <a:rPr lang="en-US" dirty="0"/>
              <a:t>0.10</a:t>
            </a:r>
          </a:p>
          <a:p>
            <a:pPr algn="ctr"/>
            <a:r>
              <a:rPr lang="en-US" dirty="0"/>
              <a:t>0.06</a:t>
            </a:r>
          </a:p>
          <a:p>
            <a:pPr algn="ctr"/>
            <a:endParaRPr lang="en-US" dirty="0"/>
          </a:p>
          <a:p>
            <a:pPr algn="ctr"/>
            <a:endParaRPr lang="en-US" dirty="0"/>
          </a:p>
          <a:p>
            <a:pPr algn="ctr"/>
            <a:r>
              <a:rPr lang="en-US" dirty="0"/>
              <a:t>0.13</a:t>
            </a:r>
          </a:p>
          <a:p>
            <a:pPr algn="ctr"/>
            <a:r>
              <a:rPr lang="en-US" dirty="0"/>
              <a:t>-0.91</a:t>
            </a:r>
          </a:p>
        </p:txBody>
      </p:sp>
      <p:sp>
        <p:nvSpPr>
          <p:cNvPr id="124" name="TextBox 123">
            <a:extLst>
              <a:ext uri="{FF2B5EF4-FFF2-40B4-BE49-F238E27FC236}">
                <a16:creationId xmlns:a16="http://schemas.microsoft.com/office/drawing/2014/main" id="{8F6DB920-6576-47B2-BB9D-A4F9A0698824}"/>
              </a:ext>
            </a:extLst>
          </p:cNvPr>
          <p:cNvSpPr txBox="1"/>
          <p:nvPr/>
        </p:nvSpPr>
        <p:spPr>
          <a:xfrm>
            <a:off x="11364949" y="3758265"/>
            <a:ext cx="625098" cy="307777"/>
          </a:xfrm>
          <a:prstGeom prst="rect">
            <a:avLst/>
          </a:prstGeom>
          <a:noFill/>
        </p:spPr>
        <p:txBody>
          <a:bodyPr wrap="square" rtlCol="0">
            <a:spAutoFit/>
          </a:bodyPr>
          <a:lstStyle/>
          <a:p>
            <a:r>
              <a:rPr lang="en-US" sz="1400" dirty="0"/>
              <a:t>man</a:t>
            </a:r>
          </a:p>
        </p:txBody>
      </p:sp>
      <p:sp>
        <p:nvSpPr>
          <p:cNvPr id="125" name="TextBox 124">
            <a:extLst>
              <a:ext uri="{FF2B5EF4-FFF2-40B4-BE49-F238E27FC236}">
                <a16:creationId xmlns:a16="http://schemas.microsoft.com/office/drawing/2014/main" id="{626EFF6A-D702-4141-831F-A455FBBF6931}"/>
              </a:ext>
            </a:extLst>
          </p:cNvPr>
          <p:cNvSpPr txBox="1"/>
          <p:nvPr/>
        </p:nvSpPr>
        <p:spPr>
          <a:xfrm>
            <a:off x="11364949" y="4016875"/>
            <a:ext cx="681926" cy="307777"/>
          </a:xfrm>
          <a:prstGeom prst="rect">
            <a:avLst/>
          </a:prstGeom>
          <a:noFill/>
        </p:spPr>
        <p:txBody>
          <a:bodyPr wrap="square" rtlCol="0">
            <a:spAutoFit/>
          </a:bodyPr>
          <a:lstStyle/>
          <a:p>
            <a:r>
              <a:rPr lang="en-US" sz="1400" dirty="0"/>
              <a:t>passes</a:t>
            </a:r>
          </a:p>
        </p:txBody>
      </p:sp>
      <p:sp>
        <p:nvSpPr>
          <p:cNvPr id="126" name="TextBox 125">
            <a:extLst>
              <a:ext uri="{FF2B5EF4-FFF2-40B4-BE49-F238E27FC236}">
                <a16:creationId xmlns:a16="http://schemas.microsoft.com/office/drawing/2014/main" id="{BAA6BAAC-EB4F-4BDE-9442-D8247EC7C823}"/>
              </a:ext>
            </a:extLst>
          </p:cNvPr>
          <p:cNvSpPr txBox="1"/>
          <p:nvPr/>
        </p:nvSpPr>
        <p:spPr>
          <a:xfrm>
            <a:off x="11364949" y="5702827"/>
            <a:ext cx="878238" cy="307777"/>
          </a:xfrm>
          <a:prstGeom prst="rect">
            <a:avLst/>
          </a:prstGeom>
          <a:noFill/>
        </p:spPr>
        <p:txBody>
          <a:bodyPr wrap="square" rtlCol="0">
            <a:spAutoFit/>
          </a:bodyPr>
          <a:lstStyle/>
          <a:p>
            <a:r>
              <a:rPr lang="en-US" sz="1400" b="1" dirty="0">
                <a:solidFill>
                  <a:schemeClr val="accent2"/>
                </a:solidFill>
              </a:rPr>
              <a:t>who</a:t>
            </a:r>
          </a:p>
        </p:txBody>
      </p:sp>
      <p:sp>
        <p:nvSpPr>
          <p:cNvPr id="127" name="TextBox 126">
            <a:extLst>
              <a:ext uri="{FF2B5EF4-FFF2-40B4-BE49-F238E27FC236}">
                <a16:creationId xmlns:a16="http://schemas.microsoft.com/office/drawing/2014/main" id="{66CEFB11-EFCA-4947-B091-00CAF196CFEC}"/>
              </a:ext>
            </a:extLst>
          </p:cNvPr>
          <p:cNvSpPr txBox="1"/>
          <p:nvPr/>
        </p:nvSpPr>
        <p:spPr>
          <a:xfrm>
            <a:off x="11364949" y="4617621"/>
            <a:ext cx="878238" cy="307777"/>
          </a:xfrm>
          <a:prstGeom prst="rect">
            <a:avLst/>
          </a:prstGeom>
          <a:noFill/>
        </p:spPr>
        <p:txBody>
          <a:bodyPr wrap="square" rtlCol="0">
            <a:spAutoFit/>
          </a:bodyPr>
          <a:lstStyle/>
          <a:p>
            <a:r>
              <a:rPr lang="en-US" sz="1400" dirty="0"/>
              <a:t>should</a:t>
            </a:r>
          </a:p>
        </p:txBody>
      </p:sp>
      <p:pic>
        <p:nvPicPr>
          <p:cNvPr id="128" name="Picture 127">
            <a:extLst>
              <a:ext uri="{FF2B5EF4-FFF2-40B4-BE49-F238E27FC236}">
                <a16:creationId xmlns:a16="http://schemas.microsoft.com/office/drawing/2014/main" id="{5E944DDA-CAEA-47C8-831A-0578ABBB79A1}"/>
              </a:ext>
            </a:extLst>
          </p:cNvPr>
          <p:cNvPicPr>
            <a:picLocks noChangeAspect="1"/>
          </p:cNvPicPr>
          <p:nvPr/>
        </p:nvPicPr>
        <p:blipFill>
          <a:blip r:embed="rId4"/>
          <a:stretch>
            <a:fillRect/>
          </a:stretch>
        </p:blipFill>
        <p:spPr>
          <a:xfrm rot="16200000">
            <a:off x="11373059" y="5069391"/>
            <a:ext cx="318528" cy="194656"/>
          </a:xfrm>
          <a:prstGeom prst="rect">
            <a:avLst/>
          </a:prstGeom>
        </p:spPr>
      </p:pic>
      <p:sp>
        <p:nvSpPr>
          <p:cNvPr id="129" name="TextBox 128">
            <a:extLst>
              <a:ext uri="{FF2B5EF4-FFF2-40B4-BE49-F238E27FC236}">
                <a16:creationId xmlns:a16="http://schemas.microsoft.com/office/drawing/2014/main" id="{41F82F1E-BBD1-4F4A-89F3-8C810EAB634A}"/>
              </a:ext>
            </a:extLst>
          </p:cNvPr>
          <p:cNvSpPr txBox="1"/>
          <p:nvPr/>
        </p:nvSpPr>
        <p:spPr>
          <a:xfrm>
            <a:off x="11359753" y="4313568"/>
            <a:ext cx="842181" cy="307777"/>
          </a:xfrm>
          <a:prstGeom prst="rect">
            <a:avLst/>
          </a:prstGeom>
          <a:noFill/>
        </p:spPr>
        <p:txBody>
          <a:bodyPr wrap="square" rtlCol="0">
            <a:spAutoFit/>
          </a:bodyPr>
          <a:lstStyle/>
          <a:p>
            <a:r>
              <a:rPr lang="en-US" sz="1400" dirty="0"/>
              <a:t>sentence</a:t>
            </a:r>
          </a:p>
        </p:txBody>
      </p:sp>
      <p:sp>
        <p:nvSpPr>
          <p:cNvPr id="130" name="TextBox 129">
            <a:extLst>
              <a:ext uri="{FF2B5EF4-FFF2-40B4-BE49-F238E27FC236}">
                <a16:creationId xmlns:a16="http://schemas.microsoft.com/office/drawing/2014/main" id="{A542BDB9-C7FE-40A5-A65D-061474A243FA}"/>
              </a:ext>
            </a:extLst>
          </p:cNvPr>
          <p:cNvSpPr txBox="1"/>
          <p:nvPr/>
        </p:nvSpPr>
        <p:spPr>
          <a:xfrm>
            <a:off x="11364949" y="5413960"/>
            <a:ext cx="878238" cy="307777"/>
          </a:xfrm>
          <a:prstGeom prst="rect">
            <a:avLst/>
          </a:prstGeom>
          <a:noFill/>
        </p:spPr>
        <p:txBody>
          <a:bodyPr wrap="square" rtlCol="0">
            <a:spAutoFit/>
          </a:bodyPr>
          <a:lstStyle/>
          <a:p>
            <a:r>
              <a:rPr lang="en-US" sz="1400" dirty="0"/>
              <a:t>the</a:t>
            </a:r>
          </a:p>
        </p:txBody>
      </p:sp>
      <p:pic>
        <p:nvPicPr>
          <p:cNvPr id="131" name="Picture 130">
            <a:extLst>
              <a:ext uri="{FF2B5EF4-FFF2-40B4-BE49-F238E27FC236}">
                <a16:creationId xmlns:a16="http://schemas.microsoft.com/office/drawing/2014/main" id="{C0CE8A12-1C54-40AA-83E9-04BA2308B44E}"/>
              </a:ext>
            </a:extLst>
          </p:cNvPr>
          <p:cNvPicPr>
            <a:picLocks noChangeAspect="1"/>
          </p:cNvPicPr>
          <p:nvPr/>
        </p:nvPicPr>
        <p:blipFill>
          <a:blip r:embed="rId4"/>
          <a:stretch>
            <a:fillRect/>
          </a:stretch>
        </p:blipFill>
        <p:spPr>
          <a:xfrm rot="16200000">
            <a:off x="10777313" y="5069390"/>
            <a:ext cx="318528" cy="194656"/>
          </a:xfrm>
          <a:prstGeom prst="rect">
            <a:avLst/>
          </a:prstGeom>
        </p:spPr>
      </p:pic>
      <p:sp>
        <p:nvSpPr>
          <p:cNvPr id="132" name="TextBox 131">
            <a:extLst>
              <a:ext uri="{FF2B5EF4-FFF2-40B4-BE49-F238E27FC236}">
                <a16:creationId xmlns:a16="http://schemas.microsoft.com/office/drawing/2014/main" id="{2DBA6FD2-F51E-4839-958C-049A99F43A38}"/>
              </a:ext>
            </a:extLst>
          </p:cNvPr>
          <p:cNvSpPr txBox="1"/>
          <p:nvPr/>
        </p:nvSpPr>
        <p:spPr>
          <a:xfrm>
            <a:off x="9367068" y="6200041"/>
            <a:ext cx="2619086" cy="646331"/>
          </a:xfrm>
          <a:prstGeom prst="rect">
            <a:avLst/>
          </a:prstGeom>
          <a:noFill/>
        </p:spPr>
        <p:txBody>
          <a:bodyPr wrap="square" rtlCol="0">
            <a:spAutoFit/>
          </a:bodyPr>
          <a:lstStyle/>
          <a:p>
            <a:r>
              <a:rPr lang="en-US" dirty="0"/>
              <a:t>Prediction Error – </a:t>
            </a:r>
            <a:r>
              <a:rPr lang="en-US" dirty="0" err="1"/>
              <a:t>a.k.a</a:t>
            </a:r>
            <a:r>
              <a:rPr lang="en-US" dirty="0"/>
              <a:t> function loss</a:t>
            </a:r>
          </a:p>
        </p:txBody>
      </p:sp>
      <p:sp>
        <p:nvSpPr>
          <p:cNvPr id="75" name="TextBox 74">
            <a:extLst>
              <a:ext uri="{FF2B5EF4-FFF2-40B4-BE49-F238E27FC236}">
                <a16:creationId xmlns:a16="http://schemas.microsoft.com/office/drawing/2014/main" id="{6D7D4981-B515-42A2-8D2F-69EBFCE7951D}"/>
              </a:ext>
            </a:extLst>
          </p:cNvPr>
          <p:cNvSpPr txBox="1"/>
          <p:nvPr/>
        </p:nvSpPr>
        <p:spPr>
          <a:xfrm>
            <a:off x="1515390" y="316371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6" name="TextBox 75">
            <a:extLst>
              <a:ext uri="{FF2B5EF4-FFF2-40B4-BE49-F238E27FC236}">
                <a16:creationId xmlns:a16="http://schemas.microsoft.com/office/drawing/2014/main" id="{36FDCED3-3856-4490-8EA8-92F8B0DF7AEA}"/>
              </a:ext>
            </a:extLst>
          </p:cNvPr>
          <p:cNvSpPr txBox="1"/>
          <p:nvPr/>
        </p:nvSpPr>
        <p:spPr>
          <a:xfrm>
            <a:off x="8647490" y="315427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8FAF2905-63F4-43F4-9460-31777981D7B3}"/>
              </a:ext>
            </a:extLst>
          </p:cNvPr>
          <p:cNvSpPr txBox="1"/>
          <p:nvPr/>
        </p:nvSpPr>
        <p:spPr>
          <a:xfrm>
            <a:off x="11591592" y="2271549"/>
            <a:ext cx="640976" cy="369332"/>
          </a:xfrm>
          <a:prstGeom prst="rect">
            <a:avLst/>
          </a:prstGeom>
          <a:noFill/>
        </p:spPr>
        <p:txBody>
          <a:bodyPr wrap="square" rtlCol="0">
            <a:spAutoFit/>
          </a:bodyPr>
          <a:lstStyle/>
          <a:p>
            <a:r>
              <a:rPr lang="en-US" dirty="0"/>
              <a:t>c = 1</a:t>
            </a:r>
          </a:p>
        </p:txBody>
      </p:sp>
      <p:sp>
        <p:nvSpPr>
          <p:cNvPr id="71" name="TextBox 70">
            <a:extLst>
              <a:ext uri="{FF2B5EF4-FFF2-40B4-BE49-F238E27FC236}">
                <a16:creationId xmlns:a16="http://schemas.microsoft.com/office/drawing/2014/main" id="{DC41C4DF-07FB-429C-A126-1135696D2606}"/>
              </a:ext>
            </a:extLst>
          </p:cNvPr>
          <p:cNvSpPr txBox="1"/>
          <p:nvPr/>
        </p:nvSpPr>
        <p:spPr>
          <a:xfrm>
            <a:off x="11588127" y="4979917"/>
            <a:ext cx="640976" cy="369332"/>
          </a:xfrm>
          <a:prstGeom prst="rect">
            <a:avLst/>
          </a:prstGeom>
          <a:noFill/>
        </p:spPr>
        <p:txBody>
          <a:bodyPr wrap="square" rtlCol="0">
            <a:spAutoFit/>
          </a:bodyPr>
          <a:lstStyle/>
          <a:p>
            <a:r>
              <a:rPr lang="en-US" dirty="0"/>
              <a:t>c = 2</a:t>
            </a:r>
          </a:p>
        </p:txBody>
      </p:sp>
    </p:spTree>
    <p:extLst>
      <p:ext uri="{BB962C8B-B14F-4D97-AF65-F5344CB8AC3E}">
        <p14:creationId xmlns:p14="http://schemas.microsoft.com/office/powerpoint/2010/main" val="299175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5C0310-3FAF-4398-AF8A-19F421B77818}"/>
              </a:ext>
            </a:extLst>
          </p:cNvPr>
          <p:cNvSpPr txBox="1"/>
          <p:nvPr/>
        </p:nvSpPr>
        <p:spPr>
          <a:xfrm>
            <a:off x="7672182" y="3230228"/>
            <a:ext cx="2414502" cy="1323439"/>
          </a:xfrm>
          <a:prstGeom prst="rect">
            <a:avLst/>
          </a:prstGeom>
          <a:noFill/>
        </p:spPr>
        <p:txBody>
          <a:bodyPr wrap="square" rtlCol="0">
            <a:spAutoFit/>
          </a:bodyPr>
          <a:lstStyle/>
          <a:p>
            <a:r>
              <a:rPr lang="en-US" sz="2000" dirty="0"/>
              <a:t>Projection of word vector for </a:t>
            </a:r>
            <a:r>
              <a:rPr lang="en-US" sz="2000" b="1" dirty="0">
                <a:solidFill>
                  <a:schemeClr val="accent6"/>
                </a:solidFill>
              </a:rPr>
              <a:t>“passes” </a:t>
            </a:r>
            <a:r>
              <a:rPr lang="en-US" sz="2000" dirty="0"/>
              <a:t>from the embedding matrix</a:t>
            </a:r>
            <a:endParaRPr lang="en-US" sz="2000" b="1" dirty="0">
              <a:solidFill>
                <a:schemeClr val="accent6"/>
              </a:solidFill>
            </a:endParaRPr>
          </a:p>
        </p:txBody>
      </p:sp>
      <p:grpSp>
        <p:nvGrpSpPr>
          <p:cNvPr id="85" name="Group 84">
            <a:extLst>
              <a:ext uri="{FF2B5EF4-FFF2-40B4-BE49-F238E27FC236}">
                <a16:creationId xmlns:a16="http://schemas.microsoft.com/office/drawing/2014/main" id="{6C0B1D0D-A211-4571-95DA-DDEDB03BF7CC}"/>
              </a:ext>
            </a:extLst>
          </p:cNvPr>
          <p:cNvGrpSpPr/>
          <p:nvPr/>
        </p:nvGrpSpPr>
        <p:grpSpPr>
          <a:xfrm>
            <a:off x="1182674" y="1744091"/>
            <a:ext cx="6172946" cy="3290405"/>
            <a:chOff x="1182674" y="1744091"/>
            <a:chExt cx="6172946" cy="3290405"/>
          </a:xfrm>
        </p:grpSpPr>
        <p:sp>
          <p:nvSpPr>
            <p:cNvPr id="23" name="Rectangle 22">
              <a:extLst>
                <a:ext uri="{FF2B5EF4-FFF2-40B4-BE49-F238E27FC236}">
                  <a16:creationId xmlns:a16="http://schemas.microsoft.com/office/drawing/2014/main" id="{F6579F4E-19CC-42B4-AE01-A233286AABFD}"/>
                </a:ext>
              </a:extLst>
            </p:cNvPr>
            <p:cNvSpPr/>
            <p:nvPr/>
          </p:nvSpPr>
          <p:spPr>
            <a:xfrm>
              <a:off x="2043009" y="3038139"/>
              <a:ext cx="429812" cy="240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AEE6BE-9174-4DB5-A2D1-1897CD3C550E}"/>
                </a:ext>
              </a:extLst>
            </p:cNvPr>
            <p:cNvSpPr/>
            <p:nvPr/>
          </p:nvSpPr>
          <p:spPr>
            <a:xfrm>
              <a:off x="6562897" y="3507300"/>
              <a:ext cx="640080" cy="77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8F114-8478-4029-87A2-42053B7E5EBE}"/>
                </a:ext>
              </a:extLst>
            </p:cNvPr>
            <p:cNvSpPr/>
            <p:nvPr/>
          </p:nvSpPr>
          <p:spPr>
            <a:xfrm>
              <a:off x="3533090" y="3054489"/>
              <a:ext cx="2029120" cy="23940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uble Bracket 25">
              <a:extLst>
                <a:ext uri="{FF2B5EF4-FFF2-40B4-BE49-F238E27FC236}">
                  <a16:creationId xmlns:a16="http://schemas.microsoft.com/office/drawing/2014/main" id="{5065A4DF-31F5-4D6B-A871-5A0FB95208F6}"/>
                </a:ext>
              </a:extLst>
            </p:cNvPr>
            <p:cNvSpPr/>
            <p:nvPr/>
          </p:nvSpPr>
          <p:spPr>
            <a:xfrm>
              <a:off x="2035980" y="2655429"/>
              <a:ext cx="429812"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a:t>
              </a:r>
            </a:p>
            <a:p>
              <a:pPr algn="ctr"/>
              <a:r>
                <a:rPr lang="en-US" dirty="0"/>
                <a:t>1</a:t>
              </a:r>
            </a:p>
            <a:p>
              <a:pPr algn="ctr"/>
              <a:r>
                <a:rPr lang="en-US" dirty="0"/>
                <a:t>0</a:t>
              </a:r>
            </a:p>
            <a:p>
              <a:pPr algn="ctr"/>
              <a:r>
                <a:rPr lang="en-US" dirty="0"/>
                <a:t>0</a:t>
              </a:r>
            </a:p>
            <a:p>
              <a:pPr algn="ctr"/>
              <a:endParaRPr lang="en-US" dirty="0"/>
            </a:p>
            <a:p>
              <a:pPr algn="ctr"/>
              <a:endParaRPr lang="en-US" dirty="0"/>
            </a:p>
            <a:p>
              <a:pPr algn="ctr"/>
              <a:r>
                <a:rPr lang="en-US" dirty="0"/>
                <a:t>0</a:t>
              </a:r>
            </a:p>
            <a:p>
              <a:pPr algn="ctr"/>
              <a:r>
                <a:rPr lang="en-US" dirty="0"/>
                <a:t>0</a:t>
              </a:r>
            </a:p>
          </p:txBody>
        </p:sp>
        <p:sp>
          <p:nvSpPr>
            <p:cNvPr id="27" name="TextBox 26">
              <a:extLst>
                <a:ext uri="{FF2B5EF4-FFF2-40B4-BE49-F238E27FC236}">
                  <a16:creationId xmlns:a16="http://schemas.microsoft.com/office/drawing/2014/main" id="{6E18A7E9-425F-4EB9-A41F-48E3C3A5DEDB}"/>
                </a:ext>
              </a:extLst>
            </p:cNvPr>
            <p:cNvSpPr txBox="1"/>
            <p:nvPr/>
          </p:nvSpPr>
          <p:spPr>
            <a:xfrm>
              <a:off x="1187870" y="2717087"/>
              <a:ext cx="625098" cy="307777"/>
            </a:xfrm>
            <a:prstGeom prst="rect">
              <a:avLst/>
            </a:prstGeom>
            <a:noFill/>
          </p:spPr>
          <p:txBody>
            <a:bodyPr wrap="square" rtlCol="0">
              <a:spAutoFit/>
            </a:bodyPr>
            <a:lstStyle/>
            <a:p>
              <a:r>
                <a:rPr lang="en-US" sz="1400" dirty="0"/>
                <a:t>man</a:t>
              </a:r>
            </a:p>
          </p:txBody>
        </p:sp>
        <p:sp>
          <p:nvSpPr>
            <p:cNvPr id="28" name="TextBox 27">
              <a:extLst>
                <a:ext uri="{FF2B5EF4-FFF2-40B4-BE49-F238E27FC236}">
                  <a16:creationId xmlns:a16="http://schemas.microsoft.com/office/drawing/2014/main" id="{277ED7AF-A079-44AE-8097-EA917817E983}"/>
                </a:ext>
              </a:extLst>
            </p:cNvPr>
            <p:cNvSpPr txBox="1"/>
            <p:nvPr/>
          </p:nvSpPr>
          <p:spPr>
            <a:xfrm>
              <a:off x="1187870" y="2975697"/>
              <a:ext cx="681926" cy="307777"/>
            </a:xfrm>
            <a:prstGeom prst="rect">
              <a:avLst/>
            </a:prstGeom>
            <a:noFill/>
          </p:spPr>
          <p:txBody>
            <a:bodyPr wrap="square" rtlCol="0">
              <a:spAutoFit/>
            </a:bodyPr>
            <a:lstStyle/>
            <a:p>
              <a:r>
                <a:rPr lang="en-US" sz="1400" b="1" dirty="0">
                  <a:solidFill>
                    <a:schemeClr val="accent6"/>
                  </a:solidFill>
                </a:rPr>
                <a:t>passes</a:t>
              </a:r>
            </a:p>
          </p:txBody>
        </p:sp>
        <p:sp>
          <p:nvSpPr>
            <p:cNvPr id="29" name="TextBox 28">
              <a:extLst>
                <a:ext uri="{FF2B5EF4-FFF2-40B4-BE49-F238E27FC236}">
                  <a16:creationId xmlns:a16="http://schemas.microsoft.com/office/drawing/2014/main" id="{11543F00-DC0D-41B5-AC7D-BEF4BA7A7B39}"/>
                </a:ext>
              </a:extLst>
            </p:cNvPr>
            <p:cNvSpPr txBox="1"/>
            <p:nvPr/>
          </p:nvSpPr>
          <p:spPr>
            <a:xfrm>
              <a:off x="1187870" y="4661649"/>
              <a:ext cx="878238" cy="307777"/>
            </a:xfrm>
            <a:prstGeom prst="rect">
              <a:avLst/>
            </a:prstGeom>
            <a:noFill/>
          </p:spPr>
          <p:txBody>
            <a:bodyPr wrap="square" rtlCol="0">
              <a:spAutoFit/>
            </a:bodyPr>
            <a:lstStyle/>
            <a:p>
              <a:r>
                <a:rPr lang="en-US" sz="1400" dirty="0"/>
                <a:t>who</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B56B63-C95D-48B5-8A94-647B1977462E}"/>
                    </a:ext>
                  </a:extLst>
                </p:cNvPr>
                <p:cNvSpPr/>
                <p:nvPr/>
              </p:nvSpPr>
              <p:spPr>
                <a:xfrm>
                  <a:off x="1812962" y="1744091"/>
                  <a:ext cx="906915"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oMath>
                  </a14:m>
                  <a:r>
                    <a:rPr lang="en-US" dirty="0"/>
                    <a:t>-dim)</a:t>
                  </a:r>
                </a:p>
              </p:txBody>
            </p:sp>
          </mc:Choice>
          <mc:Fallback xmlns="">
            <p:sp>
              <p:nvSpPr>
                <p:cNvPr id="30" name="Rectangle 29">
                  <a:extLst>
                    <a:ext uri="{FF2B5EF4-FFF2-40B4-BE49-F238E27FC236}">
                      <a16:creationId xmlns:a16="http://schemas.microsoft.com/office/drawing/2014/main" id="{42B56B63-C95D-48B5-8A94-647B1977462E}"/>
                    </a:ext>
                  </a:extLst>
                </p:cNvPr>
                <p:cNvSpPr>
                  <a:spLocks noRot="1" noChangeAspect="1" noMove="1" noResize="1" noEditPoints="1" noAdjustHandles="1" noChangeArrowheads="1" noChangeShapeType="1" noTextEdit="1"/>
                </p:cNvSpPr>
                <p:nvPr/>
              </p:nvSpPr>
              <p:spPr>
                <a:xfrm>
                  <a:off x="1812962" y="1744091"/>
                  <a:ext cx="906915" cy="646331"/>
                </a:xfrm>
                <a:prstGeom prst="rect">
                  <a:avLst/>
                </a:prstGeom>
                <a:blipFill>
                  <a:blip r:embed="rId2"/>
                  <a:stretch>
                    <a:fillRect l="-5369" r="-6711" b="-1415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13FADA-BD31-4540-9656-BC5537A94A5D}"/>
                </a:ext>
              </a:extLst>
            </p:cNvPr>
            <p:cNvSpPr txBox="1"/>
            <p:nvPr/>
          </p:nvSpPr>
          <p:spPr>
            <a:xfrm>
              <a:off x="1187870" y="3576443"/>
              <a:ext cx="878238" cy="307777"/>
            </a:xfrm>
            <a:prstGeom prst="rect">
              <a:avLst/>
            </a:prstGeom>
            <a:noFill/>
          </p:spPr>
          <p:txBody>
            <a:bodyPr wrap="square" rtlCol="0">
              <a:spAutoFit/>
            </a:bodyPr>
            <a:lstStyle/>
            <a:p>
              <a:r>
                <a:rPr lang="en-US" sz="1400" dirty="0"/>
                <a:t>should</a:t>
              </a:r>
            </a:p>
          </p:txBody>
        </p:sp>
        <p:sp>
          <p:nvSpPr>
            <p:cNvPr id="32" name="Double Bracket 31">
              <a:extLst>
                <a:ext uri="{FF2B5EF4-FFF2-40B4-BE49-F238E27FC236}">
                  <a16:creationId xmlns:a16="http://schemas.microsoft.com/office/drawing/2014/main" id="{81EC4B05-5814-40B8-868D-ACD589A36ED6}"/>
                </a:ext>
              </a:extLst>
            </p:cNvPr>
            <p:cNvSpPr/>
            <p:nvPr/>
          </p:nvSpPr>
          <p:spPr>
            <a:xfrm>
              <a:off x="3521965" y="2670927"/>
              <a:ext cx="2029121" cy="2363569"/>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just"/>
              <a:r>
                <a:rPr lang="en-US" dirty="0"/>
                <a:t> 2         0.5         4</a:t>
              </a:r>
            </a:p>
            <a:p>
              <a:pPr algn="just"/>
              <a:r>
                <a:rPr lang="en-US" dirty="0"/>
                <a:t>0.1       0.2       0.7 </a:t>
              </a:r>
            </a:p>
            <a:p>
              <a:pPr algn="just"/>
              <a:r>
                <a:rPr lang="en-US" dirty="0"/>
                <a:t>0.3      -2          0.2</a:t>
              </a:r>
            </a:p>
            <a:p>
              <a:pPr algn="just"/>
              <a:r>
                <a:rPr lang="en-US" dirty="0"/>
                <a:t>-2         0.2       0.8</a:t>
              </a:r>
            </a:p>
            <a:p>
              <a:pPr algn="just"/>
              <a:r>
                <a:rPr lang="en-US" dirty="0"/>
                <a:t>                 </a:t>
              </a:r>
            </a:p>
            <a:p>
              <a:pPr algn="just"/>
              <a:endParaRPr lang="en-US" dirty="0"/>
            </a:p>
            <a:p>
              <a:pPr algn="just"/>
              <a:r>
                <a:rPr lang="en-US" dirty="0"/>
                <a:t>1          0.7         3 </a:t>
              </a:r>
            </a:p>
            <a:p>
              <a:pPr algn="just"/>
              <a:r>
                <a:rPr lang="en-US" dirty="0"/>
                <a:t>3           5         0.2</a:t>
              </a:r>
            </a:p>
          </p:txBody>
        </p:sp>
        <p:pic>
          <p:nvPicPr>
            <p:cNvPr id="33" name="Picture 32">
              <a:extLst>
                <a:ext uri="{FF2B5EF4-FFF2-40B4-BE49-F238E27FC236}">
                  <a16:creationId xmlns:a16="http://schemas.microsoft.com/office/drawing/2014/main" id="{0D15BFC3-D605-4AFF-A723-7FC0D34ED425}"/>
                </a:ext>
              </a:extLst>
            </p:cNvPr>
            <p:cNvPicPr>
              <a:picLocks noChangeAspect="1"/>
            </p:cNvPicPr>
            <p:nvPr/>
          </p:nvPicPr>
          <p:blipFill>
            <a:blip r:embed="rId3"/>
            <a:stretch>
              <a:fillRect/>
            </a:stretch>
          </p:blipFill>
          <p:spPr>
            <a:xfrm rot="16200000">
              <a:off x="2107153" y="4025547"/>
              <a:ext cx="318528" cy="194656"/>
            </a:xfrm>
            <a:prstGeom prst="rect">
              <a:avLst/>
            </a:prstGeom>
          </p:spPr>
        </p:pic>
        <p:pic>
          <p:nvPicPr>
            <p:cNvPr id="34" name="Picture 33">
              <a:extLst>
                <a:ext uri="{FF2B5EF4-FFF2-40B4-BE49-F238E27FC236}">
                  <a16:creationId xmlns:a16="http://schemas.microsoft.com/office/drawing/2014/main" id="{85E5E6AD-9785-4DEF-8CAE-EA7DC337B24A}"/>
                </a:ext>
              </a:extLst>
            </p:cNvPr>
            <p:cNvPicPr>
              <a:picLocks noChangeAspect="1"/>
            </p:cNvPicPr>
            <p:nvPr/>
          </p:nvPicPr>
          <p:blipFill>
            <a:blip r:embed="rId3"/>
            <a:stretch>
              <a:fillRect/>
            </a:stretch>
          </p:blipFill>
          <p:spPr>
            <a:xfrm rot="16200000">
              <a:off x="1195980" y="4028213"/>
              <a:ext cx="318528" cy="194656"/>
            </a:xfrm>
            <a:prstGeom prst="rect">
              <a:avLst/>
            </a:prstGeom>
          </p:spPr>
        </p:pic>
        <p:pic>
          <p:nvPicPr>
            <p:cNvPr id="35" name="Picture 34">
              <a:extLst>
                <a:ext uri="{FF2B5EF4-FFF2-40B4-BE49-F238E27FC236}">
                  <a16:creationId xmlns:a16="http://schemas.microsoft.com/office/drawing/2014/main" id="{4BA05B46-BF47-41BB-8372-86937CEF8660}"/>
                </a:ext>
              </a:extLst>
            </p:cNvPr>
            <p:cNvPicPr>
              <a:picLocks noChangeAspect="1"/>
            </p:cNvPicPr>
            <p:nvPr/>
          </p:nvPicPr>
          <p:blipFill>
            <a:blip r:embed="rId3"/>
            <a:stretch>
              <a:fillRect/>
            </a:stretch>
          </p:blipFill>
          <p:spPr>
            <a:xfrm rot="16200000">
              <a:off x="4327139" y="4041045"/>
              <a:ext cx="318528" cy="194656"/>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12D73A-1293-4D22-92F4-F7AB36E8FFD1}"/>
                    </a:ext>
                  </a:extLst>
                </p:cNvPr>
                <p:cNvSpPr/>
                <p:nvPr/>
              </p:nvSpPr>
              <p:spPr>
                <a:xfrm>
                  <a:off x="4010920" y="1744091"/>
                  <a:ext cx="950966" cy="67120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𝒊𝒏𝒑𝒖𝒕</m:t>
                            </m:r>
                          </m:sub>
                        </m:sSub>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6" name="Rectangle 35">
                  <a:extLst>
                    <a:ext uri="{FF2B5EF4-FFF2-40B4-BE49-F238E27FC236}">
                      <a16:creationId xmlns:a16="http://schemas.microsoft.com/office/drawing/2014/main" id="{5A12D73A-1293-4D22-92F4-F7AB36E8FFD1}"/>
                    </a:ext>
                  </a:extLst>
                </p:cNvPr>
                <p:cNvSpPr>
                  <a:spLocks noRot="1" noChangeAspect="1" noMove="1" noResize="1" noEditPoints="1" noAdjustHandles="1" noChangeArrowheads="1" noChangeShapeType="1" noTextEdit="1"/>
                </p:cNvSpPr>
                <p:nvPr/>
              </p:nvSpPr>
              <p:spPr>
                <a:xfrm>
                  <a:off x="4010920" y="1744091"/>
                  <a:ext cx="950966" cy="671209"/>
                </a:xfrm>
                <a:prstGeom prst="rect">
                  <a:avLst/>
                </a:prstGeom>
                <a:blipFill>
                  <a:blip r:embed="rId4"/>
                  <a:stretch>
                    <a:fillRect l="-3846" r="-3205" b="-13636"/>
                  </a:stretch>
                </a:blipFill>
              </p:spPr>
              <p:txBody>
                <a:bodyPr/>
                <a:lstStyle/>
                <a:p>
                  <a:r>
                    <a:rPr lang="en-US">
                      <a:noFill/>
                    </a:rPr>
                    <a:t> </a:t>
                  </a:r>
                </a:p>
              </p:txBody>
            </p:sp>
          </mc:Fallback>
        </mc:AlternateContent>
        <p:sp>
          <p:nvSpPr>
            <p:cNvPr id="37" name="Double Bracket 36">
              <a:extLst>
                <a:ext uri="{FF2B5EF4-FFF2-40B4-BE49-F238E27FC236}">
                  <a16:creationId xmlns:a16="http://schemas.microsoft.com/office/drawing/2014/main" id="{1CF40E17-CFCF-4299-BEB5-E0E3DA26F0A9}"/>
                </a:ext>
              </a:extLst>
            </p:cNvPr>
            <p:cNvSpPr/>
            <p:nvPr/>
          </p:nvSpPr>
          <p:spPr>
            <a:xfrm>
              <a:off x="6562896" y="3343308"/>
              <a:ext cx="640080" cy="109728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0.1</a:t>
              </a:r>
            </a:p>
            <a:p>
              <a:pPr algn="ctr"/>
              <a:r>
                <a:rPr lang="en-US" dirty="0"/>
                <a:t>0.2</a:t>
              </a:r>
            </a:p>
            <a:p>
              <a:pPr algn="ctr"/>
              <a:r>
                <a:rPr lang="en-US" dirty="0"/>
                <a:t>0.7</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DF17D67-A7F8-4A32-8A31-D4EC88529B79}"/>
                    </a:ext>
                  </a:extLst>
                </p:cNvPr>
                <p:cNvSpPr/>
                <p:nvPr/>
              </p:nvSpPr>
              <p:spPr>
                <a:xfrm>
                  <a:off x="6426327" y="1759589"/>
                  <a:ext cx="929293"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oMath>
                    </m:oMathPara>
                  </a14:m>
                  <a:endParaRPr lang="en-US" b="1" dirty="0"/>
                </a:p>
                <a:p>
                  <a:pPr algn="ctr"/>
                  <a:r>
                    <a:rPr lang="en-US" dirty="0"/>
                    <a:t>(</a:t>
                  </a:r>
                  <a14:m>
                    <m:oMath xmlns:m="http://schemas.openxmlformats.org/officeDocument/2006/math">
                      <m:r>
                        <a:rPr lang="en-US" b="0" i="1" smtClean="0">
                          <a:latin typeface="Cambria Math" panose="02040503050406030204" pitchFamily="18" charset="0"/>
                        </a:rPr>
                        <m:t>𝑁</m:t>
                      </m:r>
                    </m:oMath>
                  </a14:m>
                  <a:r>
                    <a:rPr lang="en-US" dirty="0"/>
                    <a:t>-dim)</a:t>
                  </a:r>
                </a:p>
              </p:txBody>
            </p:sp>
          </mc:Choice>
          <mc:Fallback xmlns="">
            <p:sp>
              <p:nvSpPr>
                <p:cNvPr id="38" name="Rectangle 37">
                  <a:extLst>
                    <a:ext uri="{FF2B5EF4-FFF2-40B4-BE49-F238E27FC236}">
                      <a16:creationId xmlns:a16="http://schemas.microsoft.com/office/drawing/2014/main" id="{BDF17D67-A7F8-4A32-8A31-D4EC88529B79}"/>
                    </a:ext>
                  </a:extLst>
                </p:cNvPr>
                <p:cNvSpPr>
                  <a:spLocks noRot="1" noChangeAspect="1" noMove="1" noResize="1" noEditPoints="1" noAdjustHandles="1" noChangeArrowheads="1" noChangeShapeType="1" noTextEdit="1"/>
                </p:cNvSpPr>
                <p:nvPr/>
              </p:nvSpPr>
              <p:spPr>
                <a:xfrm>
                  <a:off x="6426327" y="1759589"/>
                  <a:ext cx="929293" cy="646331"/>
                </a:xfrm>
                <a:prstGeom prst="rect">
                  <a:avLst/>
                </a:prstGeom>
                <a:blipFill>
                  <a:blip r:embed="rId5"/>
                  <a:stretch>
                    <a:fillRect l="-5229" r="-5882" b="-141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882D42B-9B3D-4B7B-8CFC-6D7B8B761310}"/>
                </a:ext>
              </a:extLst>
            </p:cNvPr>
            <p:cNvSpPr txBox="1"/>
            <p:nvPr/>
          </p:nvSpPr>
          <p:spPr>
            <a:xfrm>
              <a:off x="1182674" y="3272390"/>
              <a:ext cx="842181" cy="307777"/>
            </a:xfrm>
            <a:prstGeom prst="rect">
              <a:avLst/>
            </a:prstGeom>
            <a:noFill/>
          </p:spPr>
          <p:txBody>
            <a:bodyPr wrap="square" rtlCol="0">
              <a:spAutoFit/>
            </a:bodyPr>
            <a:lstStyle/>
            <a:p>
              <a:r>
                <a:rPr lang="en-US" sz="1400" dirty="0"/>
                <a:t>sentence</a:t>
              </a:r>
            </a:p>
          </p:txBody>
        </p:sp>
        <p:sp>
          <p:nvSpPr>
            <p:cNvPr id="40" name="TextBox 39">
              <a:extLst>
                <a:ext uri="{FF2B5EF4-FFF2-40B4-BE49-F238E27FC236}">
                  <a16:creationId xmlns:a16="http://schemas.microsoft.com/office/drawing/2014/main" id="{E874124D-1AF8-46A0-9EA6-B142F3EB93D3}"/>
                </a:ext>
              </a:extLst>
            </p:cNvPr>
            <p:cNvSpPr txBox="1"/>
            <p:nvPr/>
          </p:nvSpPr>
          <p:spPr>
            <a:xfrm>
              <a:off x="1187870" y="4372782"/>
              <a:ext cx="878238" cy="307777"/>
            </a:xfrm>
            <a:prstGeom prst="rect">
              <a:avLst/>
            </a:prstGeom>
            <a:noFill/>
          </p:spPr>
          <p:txBody>
            <a:bodyPr wrap="square" rtlCol="0">
              <a:spAutoFit/>
            </a:bodyPr>
            <a:lstStyle/>
            <a:p>
              <a:r>
                <a:rPr lang="en-US" sz="1400" dirty="0"/>
                <a:t>the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26329027-6542-471D-A59F-0E8DC45EAF6C}"/>
                    </a:ext>
                  </a:extLst>
                </p:cNvPr>
                <p:cNvSpPr/>
                <p:nvPr/>
              </p:nvSpPr>
              <p:spPr>
                <a:xfrm>
                  <a:off x="2721208" y="3607221"/>
                  <a:ext cx="5453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a:latin typeface="Cambria Math" panose="02040503050406030204" pitchFamily="18" charset="0"/>
                          </a:rPr>
                          <m:t>×</m:t>
                        </m:r>
                      </m:oMath>
                    </m:oMathPara>
                  </a14:m>
                  <a:endParaRPr lang="en-US" sz="3000" dirty="0"/>
                </a:p>
              </p:txBody>
            </p:sp>
          </mc:Choice>
          <mc:Fallback xmlns="">
            <p:sp>
              <p:nvSpPr>
                <p:cNvPr id="83" name="Rectangle 82">
                  <a:extLst>
                    <a:ext uri="{FF2B5EF4-FFF2-40B4-BE49-F238E27FC236}">
                      <a16:creationId xmlns:a16="http://schemas.microsoft.com/office/drawing/2014/main" id="{26329027-6542-471D-A59F-0E8DC45EAF6C}"/>
                    </a:ext>
                  </a:extLst>
                </p:cNvPr>
                <p:cNvSpPr>
                  <a:spLocks noRot="1" noChangeAspect="1" noMove="1" noResize="1" noEditPoints="1" noAdjustHandles="1" noChangeArrowheads="1" noChangeShapeType="1" noTextEdit="1"/>
                </p:cNvSpPr>
                <p:nvPr/>
              </p:nvSpPr>
              <p:spPr>
                <a:xfrm>
                  <a:off x="2721208" y="3607221"/>
                  <a:ext cx="54534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8B8D80E-046A-4208-A614-A1FC2152D8BD}"/>
                    </a:ext>
                  </a:extLst>
                </p:cNvPr>
                <p:cNvSpPr/>
                <p:nvPr/>
              </p:nvSpPr>
              <p:spPr>
                <a:xfrm>
                  <a:off x="5749784" y="3607221"/>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84" name="Rectangle 83">
                  <a:extLst>
                    <a:ext uri="{FF2B5EF4-FFF2-40B4-BE49-F238E27FC236}">
                      <a16:creationId xmlns:a16="http://schemas.microsoft.com/office/drawing/2014/main" id="{08B8D80E-046A-4208-A614-A1FC2152D8BD}"/>
                    </a:ext>
                  </a:extLst>
                </p:cNvPr>
                <p:cNvSpPr>
                  <a:spLocks noRot="1" noChangeAspect="1" noMove="1" noResize="1" noEditPoints="1" noAdjustHandles="1" noChangeArrowheads="1" noChangeShapeType="1" noTextEdit="1"/>
                </p:cNvSpPr>
                <p:nvPr/>
              </p:nvSpPr>
              <p:spPr>
                <a:xfrm>
                  <a:off x="5749784" y="3607221"/>
                  <a:ext cx="558166" cy="553998"/>
                </a:xfrm>
                <a:prstGeom prst="rect">
                  <a:avLst/>
                </a:prstGeom>
                <a:blipFill>
                  <a:blip r:embed="rId7"/>
                  <a:stretch>
                    <a:fillRect/>
                  </a:stretch>
                </a:blipFill>
              </p:spPr>
              <p:txBody>
                <a:bodyPr/>
                <a:lstStyle/>
                <a:p>
                  <a:r>
                    <a:rPr lang="en-US">
                      <a:noFill/>
                    </a:rPr>
                    <a:t> </a:t>
                  </a:r>
                </a:p>
              </p:txBody>
            </p:sp>
          </mc:Fallback>
        </mc:AlternateContent>
      </p:grpSp>
      <p:sp>
        <p:nvSpPr>
          <p:cNvPr id="86" name="TextBox 85">
            <a:extLst>
              <a:ext uri="{FF2B5EF4-FFF2-40B4-BE49-F238E27FC236}">
                <a16:creationId xmlns:a16="http://schemas.microsoft.com/office/drawing/2014/main" id="{648EB04C-2507-4DA7-AB76-33C89C3E52AB}"/>
              </a:ext>
            </a:extLst>
          </p:cNvPr>
          <p:cNvSpPr txBox="1"/>
          <p:nvPr/>
        </p:nvSpPr>
        <p:spPr>
          <a:xfrm>
            <a:off x="3533089" y="383721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327452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878050-4CBA-42CD-9960-E4E8E6F6C959}"/>
              </a:ext>
            </a:extLst>
          </p:cNvPr>
          <p:cNvSpPr/>
          <p:nvPr/>
        </p:nvSpPr>
        <p:spPr>
          <a:xfrm>
            <a:off x="7529540" y="3553514"/>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71048011-EA22-40B8-ADFF-216DBF445C0D}"/>
              </a:ext>
            </a:extLst>
          </p:cNvPr>
          <p:cNvSpPr/>
          <p:nvPr/>
        </p:nvSpPr>
        <p:spPr>
          <a:xfrm>
            <a:off x="2406882" y="3535011"/>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0              0              0              0              0              0              1             0</a:t>
            </a:r>
          </a:p>
        </p:txBody>
      </p:sp>
      <p:sp>
        <p:nvSpPr>
          <p:cNvPr id="6" name="TextBox 5">
            <a:extLst>
              <a:ext uri="{FF2B5EF4-FFF2-40B4-BE49-F238E27FC236}">
                <a16:creationId xmlns:a16="http://schemas.microsoft.com/office/drawing/2014/main" id="{087B26B8-1B5F-43EA-851A-BAECD4D2AC00}"/>
              </a:ext>
            </a:extLst>
          </p:cNvPr>
          <p:cNvSpPr txBox="1"/>
          <p:nvPr/>
        </p:nvSpPr>
        <p:spPr>
          <a:xfrm>
            <a:off x="2406882" y="3116596"/>
            <a:ext cx="6485296" cy="307777"/>
          </a:xfrm>
          <a:prstGeom prst="rect">
            <a:avLst/>
          </a:prstGeom>
          <a:noFill/>
        </p:spPr>
        <p:txBody>
          <a:bodyPr wrap="square" rtlCol="0">
            <a:spAutoFit/>
          </a:bodyPr>
          <a:lstStyle/>
          <a:p>
            <a:r>
              <a:rPr lang="en-US" sz="1400" dirty="0"/>
              <a:t> man           passes       sentence       should          swing          sword             the             who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9B453-0920-41ED-BF8B-78BF3F0C77F5}"/>
                  </a:ext>
                </a:extLst>
              </p:cNvPr>
              <p:cNvSpPr txBox="1"/>
              <p:nvPr/>
            </p:nvSpPr>
            <p:spPr>
              <a:xfrm>
                <a:off x="658089" y="2839043"/>
                <a:ext cx="1416425" cy="584775"/>
              </a:xfrm>
              <a:prstGeom prst="rect">
                <a:avLst/>
              </a:prstGeom>
              <a:noFill/>
            </p:spPr>
            <p:txBody>
              <a:bodyPr wrap="square" rtlCol="0">
                <a:spAutoFit/>
              </a:bodyPr>
              <a:lstStyle/>
              <a:p>
                <a:pPr algn="ctr"/>
                <a:r>
                  <a:rPr lang="en-US" sz="1600" dirty="0"/>
                  <a:t>Center Word</a:t>
                </a:r>
              </a:p>
              <a:p>
                <a:pPr algn="ct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oMath>
                </a14:m>
                <a:r>
                  <a:rPr lang="en-US" sz="1600" dirty="0"/>
                  <a:t>)</a:t>
                </a:r>
              </a:p>
            </p:txBody>
          </p:sp>
        </mc:Choice>
        <mc:Fallback xmlns="">
          <p:sp>
            <p:nvSpPr>
              <p:cNvPr id="8" name="TextBox 7">
                <a:extLst>
                  <a:ext uri="{FF2B5EF4-FFF2-40B4-BE49-F238E27FC236}">
                    <a16:creationId xmlns:a16="http://schemas.microsoft.com/office/drawing/2014/main" id="{10F9B453-0920-41ED-BF8B-78BF3F0C77F5}"/>
                  </a:ext>
                </a:extLst>
              </p:cNvPr>
              <p:cNvSpPr txBox="1">
                <a:spLocks noRot="1" noChangeAspect="1" noMove="1" noResize="1" noEditPoints="1" noAdjustHandles="1" noChangeArrowheads="1" noChangeShapeType="1" noTextEdit="1"/>
              </p:cNvSpPr>
              <p:nvPr/>
            </p:nvSpPr>
            <p:spPr>
              <a:xfrm>
                <a:off x="658089" y="2839043"/>
                <a:ext cx="1416425" cy="584775"/>
              </a:xfrm>
              <a:prstGeom prst="rect">
                <a:avLst/>
              </a:prstGeom>
              <a:blipFill>
                <a:blip r:embed="rId3"/>
                <a:stretch>
                  <a:fillRect t="-3125" b="-1250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6BD88C3-78EC-4F0D-9C0F-B44E2AD7612E}"/>
              </a:ext>
            </a:extLst>
          </p:cNvPr>
          <p:cNvSpPr/>
          <p:nvPr/>
        </p:nvSpPr>
        <p:spPr>
          <a:xfrm>
            <a:off x="797043" y="3587242"/>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a:t>
            </a:r>
          </a:p>
        </p:txBody>
      </p:sp>
      <p:sp>
        <p:nvSpPr>
          <p:cNvPr id="15" name="Rectangle 14">
            <a:extLst>
              <a:ext uri="{FF2B5EF4-FFF2-40B4-BE49-F238E27FC236}">
                <a16:creationId xmlns:a16="http://schemas.microsoft.com/office/drawing/2014/main" id="{3FD43D87-62D2-4A5B-9B8B-76170B9169CF}"/>
              </a:ext>
            </a:extLst>
          </p:cNvPr>
          <p:cNvSpPr/>
          <p:nvPr/>
        </p:nvSpPr>
        <p:spPr>
          <a:xfrm>
            <a:off x="2417752" y="4163065"/>
            <a:ext cx="577553"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ket 15">
            <a:extLst>
              <a:ext uri="{FF2B5EF4-FFF2-40B4-BE49-F238E27FC236}">
                <a16:creationId xmlns:a16="http://schemas.microsoft.com/office/drawing/2014/main" id="{5F166AE8-3144-4593-BDCD-E5F0052579BA}"/>
              </a:ext>
            </a:extLst>
          </p:cNvPr>
          <p:cNvSpPr/>
          <p:nvPr/>
        </p:nvSpPr>
        <p:spPr>
          <a:xfrm>
            <a:off x="2406882" y="4145763"/>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1              0              0              0              0              0              0             0</a:t>
            </a:r>
          </a:p>
        </p:txBody>
      </p:sp>
      <p:sp>
        <p:nvSpPr>
          <p:cNvPr id="17" name="Rectangle 16">
            <a:extLst>
              <a:ext uri="{FF2B5EF4-FFF2-40B4-BE49-F238E27FC236}">
                <a16:creationId xmlns:a16="http://schemas.microsoft.com/office/drawing/2014/main" id="{FD9488F0-E6ED-4A66-90BA-AB29EF7D9DAA}"/>
              </a:ext>
            </a:extLst>
          </p:cNvPr>
          <p:cNvSpPr/>
          <p:nvPr/>
        </p:nvSpPr>
        <p:spPr>
          <a:xfrm>
            <a:off x="797043" y="4197994"/>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8" name="Rectangle 17">
            <a:extLst>
              <a:ext uri="{FF2B5EF4-FFF2-40B4-BE49-F238E27FC236}">
                <a16:creationId xmlns:a16="http://schemas.microsoft.com/office/drawing/2014/main" id="{ABF56D61-518E-4CA0-915C-5ADBD727EB00}"/>
              </a:ext>
            </a:extLst>
          </p:cNvPr>
          <p:cNvSpPr/>
          <p:nvPr/>
        </p:nvSpPr>
        <p:spPr>
          <a:xfrm>
            <a:off x="8318436" y="4760996"/>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uble Bracket 18">
            <a:extLst>
              <a:ext uri="{FF2B5EF4-FFF2-40B4-BE49-F238E27FC236}">
                <a16:creationId xmlns:a16="http://schemas.microsoft.com/office/drawing/2014/main" id="{955A4987-268F-4597-836B-2F1C720756A8}"/>
              </a:ext>
            </a:extLst>
          </p:cNvPr>
          <p:cNvSpPr/>
          <p:nvPr/>
        </p:nvSpPr>
        <p:spPr>
          <a:xfrm>
            <a:off x="2406882" y="4756515"/>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0              0              0              0              0              0              0             1</a:t>
            </a:r>
          </a:p>
        </p:txBody>
      </p:sp>
      <p:sp>
        <p:nvSpPr>
          <p:cNvPr id="20" name="Rectangle 19">
            <a:extLst>
              <a:ext uri="{FF2B5EF4-FFF2-40B4-BE49-F238E27FC236}">
                <a16:creationId xmlns:a16="http://schemas.microsoft.com/office/drawing/2014/main" id="{D3E28DBE-7CEC-4D92-936C-D6209D88AA59}"/>
              </a:ext>
            </a:extLst>
          </p:cNvPr>
          <p:cNvSpPr/>
          <p:nvPr/>
        </p:nvSpPr>
        <p:spPr>
          <a:xfrm>
            <a:off x="797043" y="4808746"/>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a:t>
            </a:r>
          </a:p>
        </p:txBody>
      </p:sp>
      <p:sp>
        <p:nvSpPr>
          <p:cNvPr id="21" name="Rectangle 20">
            <a:extLst>
              <a:ext uri="{FF2B5EF4-FFF2-40B4-BE49-F238E27FC236}">
                <a16:creationId xmlns:a16="http://schemas.microsoft.com/office/drawing/2014/main" id="{13FD00F1-EDFC-44EC-8F38-897A4A20037A}"/>
              </a:ext>
            </a:extLst>
          </p:cNvPr>
          <p:cNvSpPr/>
          <p:nvPr/>
        </p:nvSpPr>
        <p:spPr>
          <a:xfrm>
            <a:off x="6673412" y="6158377"/>
            <a:ext cx="560295" cy="3878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uble Bracket 21">
            <a:extLst>
              <a:ext uri="{FF2B5EF4-FFF2-40B4-BE49-F238E27FC236}">
                <a16:creationId xmlns:a16="http://schemas.microsoft.com/office/drawing/2014/main" id="{51E89597-EB6B-4A21-A756-6D5FE5965E6C}"/>
              </a:ext>
            </a:extLst>
          </p:cNvPr>
          <p:cNvSpPr/>
          <p:nvPr/>
        </p:nvSpPr>
        <p:spPr>
          <a:xfrm>
            <a:off x="2406882" y="6149126"/>
            <a:ext cx="6485295" cy="406338"/>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0              0              0              0              0              1              0             0</a:t>
            </a:r>
          </a:p>
        </p:txBody>
      </p:sp>
      <p:sp>
        <p:nvSpPr>
          <p:cNvPr id="23" name="Rectangle 22">
            <a:extLst>
              <a:ext uri="{FF2B5EF4-FFF2-40B4-BE49-F238E27FC236}">
                <a16:creationId xmlns:a16="http://schemas.microsoft.com/office/drawing/2014/main" id="{2C8F3014-8DBD-4358-BA9E-A9B3F7285766}"/>
              </a:ext>
            </a:extLst>
          </p:cNvPr>
          <p:cNvSpPr/>
          <p:nvPr/>
        </p:nvSpPr>
        <p:spPr>
          <a:xfrm>
            <a:off x="797043" y="6201357"/>
            <a:ext cx="1138518" cy="3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a:t>
            </a:r>
          </a:p>
        </p:txBody>
      </p:sp>
      <p:pic>
        <p:nvPicPr>
          <p:cNvPr id="26" name="Picture 25">
            <a:extLst>
              <a:ext uri="{FF2B5EF4-FFF2-40B4-BE49-F238E27FC236}">
                <a16:creationId xmlns:a16="http://schemas.microsoft.com/office/drawing/2014/main" id="{659BC71C-D633-47A4-BA3B-444611CB500C}"/>
              </a:ext>
            </a:extLst>
          </p:cNvPr>
          <p:cNvPicPr>
            <a:picLocks noChangeAspect="1"/>
          </p:cNvPicPr>
          <p:nvPr/>
        </p:nvPicPr>
        <p:blipFill>
          <a:blip r:embed="rId4"/>
          <a:stretch>
            <a:fillRect/>
          </a:stretch>
        </p:blipFill>
        <p:spPr>
          <a:xfrm rot="16200000">
            <a:off x="1207038" y="5617917"/>
            <a:ext cx="318528" cy="194656"/>
          </a:xfrm>
          <a:prstGeom prst="rect">
            <a:avLst/>
          </a:prstGeom>
        </p:spPr>
      </p:pic>
      <p:pic>
        <p:nvPicPr>
          <p:cNvPr id="27" name="Picture 26">
            <a:extLst>
              <a:ext uri="{FF2B5EF4-FFF2-40B4-BE49-F238E27FC236}">
                <a16:creationId xmlns:a16="http://schemas.microsoft.com/office/drawing/2014/main" id="{486CBA5E-23E0-4F57-B993-D1A2723F1399}"/>
              </a:ext>
            </a:extLst>
          </p:cNvPr>
          <p:cNvPicPr>
            <a:picLocks noChangeAspect="1"/>
          </p:cNvPicPr>
          <p:nvPr/>
        </p:nvPicPr>
        <p:blipFill>
          <a:blip r:embed="rId4"/>
          <a:stretch>
            <a:fillRect/>
          </a:stretch>
        </p:blipFill>
        <p:spPr>
          <a:xfrm rot="16200000">
            <a:off x="5490265" y="5617917"/>
            <a:ext cx="318528" cy="194656"/>
          </a:xfrm>
          <a:prstGeom prst="rect">
            <a:avLst/>
          </a:prstGeom>
        </p:spPr>
      </p:pic>
      <p:sp>
        <p:nvSpPr>
          <p:cNvPr id="28" name="TextBox 27">
            <a:extLst>
              <a:ext uri="{FF2B5EF4-FFF2-40B4-BE49-F238E27FC236}">
                <a16:creationId xmlns:a16="http://schemas.microsoft.com/office/drawing/2014/main" id="{22CD3271-A586-4799-A142-149B8D4F7C50}"/>
              </a:ext>
            </a:extLst>
          </p:cNvPr>
          <p:cNvSpPr txBox="1"/>
          <p:nvPr/>
        </p:nvSpPr>
        <p:spPr>
          <a:xfrm>
            <a:off x="102279" y="3602795"/>
            <a:ext cx="528917" cy="338554"/>
          </a:xfrm>
          <a:prstGeom prst="rect">
            <a:avLst/>
          </a:prstGeom>
          <a:noFill/>
        </p:spPr>
        <p:txBody>
          <a:bodyPr wrap="square" rtlCol="0">
            <a:spAutoFit/>
          </a:bodyPr>
          <a:lstStyle/>
          <a:p>
            <a:r>
              <a:rPr lang="en-US" sz="1600" dirty="0"/>
              <a:t>t=0</a:t>
            </a:r>
          </a:p>
        </p:txBody>
      </p:sp>
      <p:sp>
        <p:nvSpPr>
          <p:cNvPr id="29" name="TextBox 28">
            <a:extLst>
              <a:ext uri="{FF2B5EF4-FFF2-40B4-BE49-F238E27FC236}">
                <a16:creationId xmlns:a16="http://schemas.microsoft.com/office/drawing/2014/main" id="{99F8DEFC-2816-4854-83C3-453DA3488C66}"/>
              </a:ext>
            </a:extLst>
          </p:cNvPr>
          <p:cNvSpPr txBox="1"/>
          <p:nvPr/>
        </p:nvSpPr>
        <p:spPr>
          <a:xfrm>
            <a:off x="102279" y="4212347"/>
            <a:ext cx="528917" cy="338554"/>
          </a:xfrm>
          <a:prstGeom prst="rect">
            <a:avLst/>
          </a:prstGeom>
          <a:noFill/>
        </p:spPr>
        <p:txBody>
          <a:bodyPr wrap="square" rtlCol="0">
            <a:spAutoFit/>
          </a:bodyPr>
          <a:lstStyle/>
          <a:p>
            <a:r>
              <a:rPr lang="en-US" sz="1600" dirty="0"/>
              <a:t>t=1</a:t>
            </a:r>
          </a:p>
        </p:txBody>
      </p:sp>
      <p:sp>
        <p:nvSpPr>
          <p:cNvPr id="30" name="TextBox 29">
            <a:extLst>
              <a:ext uri="{FF2B5EF4-FFF2-40B4-BE49-F238E27FC236}">
                <a16:creationId xmlns:a16="http://schemas.microsoft.com/office/drawing/2014/main" id="{F037B572-B437-42A7-AF37-AFBA21D318E6}"/>
              </a:ext>
            </a:extLst>
          </p:cNvPr>
          <p:cNvSpPr txBox="1"/>
          <p:nvPr/>
        </p:nvSpPr>
        <p:spPr>
          <a:xfrm>
            <a:off x="102278" y="4816522"/>
            <a:ext cx="528917" cy="338554"/>
          </a:xfrm>
          <a:prstGeom prst="rect">
            <a:avLst/>
          </a:prstGeom>
          <a:noFill/>
        </p:spPr>
        <p:txBody>
          <a:bodyPr wrap="square" rtlCol="0">
            <a:spAutoFit/>
          </a:bodyPr>
          <a:lstStyle/>
          <a:p>
            <a:r>
              <a:rPr lang="en-US" sz="1600" dirty="0"/>
              <a:t>t=2</a:t>
            </a:r>
          </a:p>
        </p:txBody>
      </p:sp>
      <p:sp>
        <p:nvSpPr>
          <p:cNvPr id="31" name="TextBox 30">
            <a:extLst>
              <a:ext uri="{FF2B5EF4-FFF2-40B4-BE49-F238E27FC236}">
                <a16:creationId xmlns:a16="http://schemas.microsoft.com/office/drawing/2014/main" id="{F3661C16-A36E-40DE-A6FD-9C9FE8D0D96B}"/>
              </a:ext>
            </a:extLst>
          </p:cNvPr>
          <p:cNvSpPr txBox="1"/>
          <p:nvPr/>
        </p:nvSpPr>
        <p:spPr>
          <a:xfrm>
            <a:off x="102278" y="6216910"/>
            <a:ext cx="528917" cy="338554"/>
          </a:xfrm>
          <a:prstGeom prst="rect">
            <a:avLst/>
          </a:prstGeom>
          <a:noFill/>
        </p:spPr>
        <p:txBody>
          <a:bodyPr wrap="square" rtlCol="0">
            <a:spAutoFit/>
          </a:bodyPr>
          <a:lstStyle/>
          <a:p>
            <a:r>
              <a:rPr lang="en-US" sz="1600" dirty="0"/>
              <a:t>t=9</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C0C3BA-9944-4A02-BAE6-C3B7F0FD710C}"/>
                  </a:ext>
                </a:extLst>
              </p:cNvPr>
              <p:cNvSpPr txBox="1"/>
              <p:nvPr/>
            </p:nvSpPr>
            <p:spPr>
              <a:xfrm>
                <a:off x="4947706" y="1637883"/>
                <a:ext cx="1416425" cy="584775"/>
              </a:xfrm>
              <a:prstGeom prst="rect">
                <a:avLst/>
              </a:prstGeom>
              <a:noFill/>
            </p:spPr>
            <p:txBody>
              <a:bodyPr wrap="square" rtlCol="0">
                <a:spAutoFit/>
              </a:bodyPr>
              <a:lstStyle/>
              <a:p>
                <a:pPr algn="ctr"/>
                <a:r>
                  <a:rPr lang="en-US" sz="1600" dirty="0"/>
                  <a:t>Input Layer (</a:t>
                </a:r>
                <a14:m>
                  <m:oMath xmlns:m="http://schemas.openxmlformats.org/officeDocument/2006/math">
                    <m:r>
                      <a:rPr lang="en-US" sz="1600" b="0" i="1" smtClean="0">
                        <a:latin typeface="Cambria Math" panose="02040503050406030204" pitchFamily="18" charset="0"/>
                      </a:rPr>
                      <m:t>𝑥</m:t>
                    </m:r>
                  </m:oMath>
                </a14:m>
                <a:r>
                  <a:rPr lang="en-US" sz="1600" dirty="0"/>
                  <a:t>)</a:t>
                </a:r>
              </a:p>
              <a:p>
                <a:pPr algn="ctr"/>
                <a:r>
                  <a:rPr lang="en-US" sz="1600" dirty="0"/>
                  <a:t>(</a:t>
                </a:r>
                <a14:m>
                  <m:oMath xmlns:m="http://schemas.openxmlformats.org/officeDocument/2006/math">
                    <m:r>
                      <m:rPr>
                        <m:sty m:val="p"/>
                      </m:rPr>
                      <a:rPr lang="en-US" sz="1600" b="0" i="0" smtClean="0">
                        <a:latin typeface="Cambria Math" panose="02040503050406030204" pitchFamily="18" charset="0"/>
                      </a:rPr>
                      <m:t>V</m:t>
                    </m:r>
                  </m:oMath>
                </a14:m>
                <a:r>
                  <a:rPr lang="en-US" sz="1600" dirty="0"/>
                  <a:t>-dim)</a:t>
                </a:r>
              </a:p>
            </p:txBody>
          </p:sp>
        </mc:Choice>
        <mc:Fallback xmlns="">
          <p:sp>
            <p:nvSpPr>
              <p:cNvPr id="33" name="TextBox 32">
                <a:extLst>
                  <a:ext uri="{FF2B5EF4-FFF2-40B4-BE49-F238E27FC236}">
                    <a16:creationId xmlns:a16="http://schemas.microsoft.com/office/drawing/2014/main" id="{81C0C3BA-9944-4A02-BAE6-C3B7F0FD710C}"/>
                  </a:ext>
                </a:extLst>
              </p:cNvPr>
              <p:cNvSpPr txBox="1">
                <a:spLocks noRot="1" noChangeAspect="1" noMove="1" noResize="1" noEditPoints="1" noAdjustHandles="1" noChangeArrowheads="1" noChangeShapeType="1" noTextEdit="1"/>
              </p:cNvSpPr>
              <p:nvPr/>
            </p:nvSpPr>
            <p:spPr>
              <a:xfrm>
                <a:off x="4947706" y="1637883"/>
                <a:ext cx="1416425" cy="584775"/>
              </a:xfrm>
              <a:prstGeom prst="rect">
                <a:avLst/>
              </a:prstGeom>
              <a:blipFill>
                <a:blip r:embed="rId5"/>
                <a:stretch>
                  <a:fillRect l="-1724" t="-3125" r="-1293" b="-12500"/>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F04FD91-9E57-4E14-B105-578BFFF3DAF3}"/>
              </a:ext>
            </a:extLst>
          </p:cNvPr>
          <p:cNvSpPr/>
          <p:nvPr/>
        </p:nvSpPr>
        <p:spPr>
          <a:xfrm rot="5400000">
            <a:off x="5475675" y="-647332"/>
            <a:ext cx="358588" cy="6474425"/>
          </a:xfrm>
          <a:prstGeom prst="leftBrace">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B3A1A260-9C03-4563-8EC0-2AE84A1D10C9}"/>
              </a:ext>
            </a:extLst>
          </p:cNvPr>
          <p:cNvSpPr txBox="1"/>
          <p:nvPr/>
        </p:nvSpPr>
        <p:spPr>
          <a:xfrm>
            <a:off x="102278" y="3602795"/>
            <a:ext cx="528917" cy="338554"/>
          </a:xfrm>
          <a:prstGeom prst="rect">
            <a:avLst/>
          </a:prstGeom>
          <a:noFill/>
        </p:spPr>
        <p:txBody>
          <a:bodyPr wrap="square" rtlCol="0">
            <a:spAutoFit/>
          </a:bodyPr>
          <a:lstStyle/>
          <a:p>
            <a:r>
              <a:rPr lang="en-US" sz="1600" dirty="0"/>
              <a:t>t=0</a:t>
            </a:r>
          </a:p>
        </p:txBody>
      </p:sp>
      <p:sp>
        <p:nvSpPr>
          <p:cNvPr id="37" name="TextBox 36">
            <a:extLst>
              <a:ext uri="{FF2B5EF4-FFF2-40B4-BE49-F238E27FC236}">
                <a16:creationId xmlns:a16="http://schemas.microsoft.com/office/drawing/2014/main" id="{64245E76-ACE0-4D6E-91A3-4E68F6037990}"/>
              </a:ext>
            </a:extLst>
          </p:cNvPr>
          <p:cNvSpPr txBox="1"/>
          <p:nvPr/>
        </p:nvSpPr>
        <p:spPr>
          <a:xfrm>
            <a:off x="2464451" y="2793218"/>
            <a:ext cx="528917" cy="338554"/>
          </a:xfrm>
          <a:prstGeom prst="rect">
            <a:avLst/>
          </a:prstGeom>
          <a:noFill/>
        </p:spPr>
        <p:txBody>
          <a:bodyPr wrap="square" rtlCol="0">
            <a:spAutoFit/>
          </a:bodyPr>
          <a:lstStyle/>
          <a:p>
            <a:r>
              <a:rPr lang="en-US" sz="1600" dirty="0"/>
              <a:t>v=0</a:t>
            </a:r>
          </a:p>
        </p:txBody>
      </p:sp>
      <p:sp>
        <p:nvSpPr>
          <p:cNvPr id="38" name="TextBox 37">
            <a:extLst>
              <a:ext uri="{FF2B5EF4-FFF2-40B4-BE49-F238E27FC236}">
                <a16:creationId xmlns:a16="http://schemas.microsoft.com/office/drawing/2014/main" id="{46854C3A-7818-4317-9C13-C986DEAF7126}"/>
              </a:ext>
            </a:extLst>
          </p:cNvPr>
          <p:cNvSpPr txBox="1"/>
          <p:nvPr/>
        </p:nvSpPr>
        <p:spPr>
          <a:xfrm>
            <a:off x="4149825" y="2793218"/>
            <a:ext cx="528917" cy="338554"/>
          </a:xfrm>
          <a:prstGeom prst="rect">
            <a:avLst/>
          </a:prstGeom>
          <a:noFill/>
        </p:spPr>
        <p:txBody>
          <a:bodyPr wrap="square" rtlCol="0">
            <a:spAutoFit/>
          </a:bodyPr>
          <a:lstStyle/>
          <a:p>
            <a:r>
              <a:rPr lang="en-US" sz="1600" dirty="0"/>
              <a:t>v=2</a:t>
            </a:r>
          </a:p>
        </p:txBody>
      </p:sp>
      <p:sp>
        <p:nvSpPr>
          <p:cNvPr id="39" name="TextBox 38">
            <a:extLst>
              <a:ext uri="{FF2B5EF4-FFF2-40B4-BE49-F238E27FC236}">
                <a16:creationId xmlns:a16="http://schemas.microsoft.com/office/drawing/2014/main" id="{2902B34D-3B72-4A02-88A1-53B407DBE4A6}"/>
              </a:ext>
            </a:extLst>
          </p:cNvPr>
          <p:cNvSpPr txBox="1"/>
          <p:nvPr/>
        </p:nvSpPr>
        <p:spPr>
          <a:xfrm>
            <a:off x="3307138" y="2793218"/>
            <a:ext cx="528917" cy="338554"/>
          </a:xfrm>
          <a:prstGeom prst="rect">
            <a:avLst/>
          </a:prstGeom>
          <a:noFill/>
        </p:spPr>
        <p:txBody>
          <a:bodyPr wrap="square" rtlCol="0">
            <a:spAutoFit/>
          </a:bodyPr>
          <a:lstStyle/>
          <a:p>
            <a:r>
              <a:rPr lang="en-US" sz="1600" dirty="0"/>
              <a:t>v=1</a:t>
            </a:r>
          </a:p>
        </p:txBody>
      </p:sp>
      <p:sp>
        <p:nvSpPr>
          <p:cNvPr id="40" name="TextBox 39">
            <a:extLst>
              <a:ext uri="{FF2B5EF4-FFF2-40B4-BE49-F238E27FC236}">
                <a16:creationId xmlns:a16="http://schemas.microsoft.com/office/drawing/2014/main" id="{F20007F5-B7AD-401D-8775-8667367239E0}"/>
              </a:ext>
            </a:extLst>
          </p:cNvPr>
          <p:cNvSpPr txBox="1"/>
          <p:nvPr/>
        </p:nvSpPr>
        <p:spPr>
          <a:xfrm>
            <a:off x="5023886" y="2793218"/>
            <a:ext cx="528917" cy="338554"/>
          </a:xfrm>
          <a:prstGeom prst="rect">
            <a:avLst/>
          </a:prstGeom>
          <a:noFill/>
        </p:spPr>
        <p:txBody>
          <a:bodyPr wrap="square" rtlCol="0">
            <a:spAutoFit/>
          </a:bodyPr>
          <a:lstStyle/>
          <a:p>
            <a:r>
              <a:rPr lang="en-US" sz="1600" dirty="0"/>
              <a:t>v=3</a:t>
            </a:r>
          </a:p>
        </p:txBody>
      </p:sp>
      <p:sp>
        <p:nvSpPr>
          <p:cNvPr id="41" name="TextBox 40">
            <a:extLst>
              <a:ext uri="{FF2B5EF4-FFF2-40B4-BE49-F238E27FC236}">
                <a16:creationId xmlns:a16="http://schemas.microsoft.com/office/drawing/2014/main" id="{2E57654A-CF9F-4792-AB48-FED93F3849EA}"/>
              </a:ext>
            </a:extLst>
          </p:cNvPr>
          <p:cNvSpPr txBox="1"/>
          <p:nvPr/>
        </p:nvSpPr>
        <p:spPr>
          <a:xfrm>
            <a:off x="6704778" y="2793218"/>
            <a:ext cx="528917" cy="338554"/>
          </a:xfrm>
          <a:prstGeom prst="rect">
            <a:avLst/>
          </a:prstGeom>
          <a:noFill/>
        </p:spPr>
        <p:txBody>
          <a:bodyPr wrap="square" rtlCol="0">
            <a:spAutoFit/>
          </a:bodyPr>
          <a:lstStyle/>
          <a:p>
            <a:r>
              <a:rPr lang="en-US" sz="1600" dirty="0"/>
              <a:t>v=5</a:t>
            </a:r>
          </a:p>
        </p:txBody>
      </p:sp>
      <p:sp>
        <p:nvSpPr>
          <p:cNvPr id="42" name="TextBox 41">
            <a:extLst>
              <a:ext uri="{FF2B5EF4-FFF2-40B4-BE49-F238E27FC236}">
                <a16:creationId xmlns:a16="http://schemas.microsoft.com/office/drawing/2014/main" id="{28AFE623-1C40-45AC-B87F-15FCD9BCBD9E}"/>
              </a:ext>
            </a:extLst>
          </p:cNvPr>
          <p:cNvSpPr txBox="1"/>
          <p:nvPr/>
        </p:nvSpPr>
        <p:spPr>
          <a:xfrm>
            <a:off x="5857609" y="2793218"/>
            <a:ext cx="528917" cy="338554"/>
          </a:xfrm>
          <a:prstGeom prst="rect">
            <a:avLst/>
          </a:prstGeom>
          <a:noFill/>
        </p:spPr>
        <p:txBody>
          <a:bodyPr wrap="square" rtlCol="0">
            <a:spAutoFit/>
          </a:bodyPr>
          <a:lstStyle/>
          <a:p>
            <a:r>
              <a:rPr lang="en-US" sz="1600" dirty="0"/>
              <a:t>v=4</a:t>
            </a:r>
          </a:p>
        </p:txBody>
      </p:sp>
      <p:sp>
        <p:nvSpPr>
          <p:cNvPr id="46" name="TextBox 45">
            <a:extLst>
              <a:ext uri="{FF2B5EF4-FFF2-40B4-BE49-F238E27FC236}">
                <a16:creationId xmlns:a16="http://schemas.microsoft.com/office/drawing/2014/main" id="{1DDD7BD7-4254-44AF-8FBE-83688D55DD56}"/>
              </a:ext>
            </a:extLst>
          </p:cNvPr>
          <p:cNvSpPr txBox="1"/>
          <p:nvPr/>
        </p:nvSpPr>
        <p:spPr>
          <a:xfrm>
            <a:off x="7551951" y="2793218"/>
            <a:ext cx="528917" cy="338554"/>
          </a:xfrm>
          <a:prstGeom prst="rect">
            <a:avLst/>
          </a:prstGeom>
          <a:noFill/>
        </p:spPr>
        <p:txBody>
          <a:bodyPr wrap="square" rtlCol="0">
            <a:spAutoFit/>
          </a:bodyPr>
          <a:lstStyle/>
          <a:p>
            <a:r>
              <a:rPr lang="en-US" sz="1600" dirty="0"/>
              <a:t>v=6</a:t>
            </a:r>
          </a:p>
        </p:txBody>
      </p:sp>
      <p:sp>
        <p:nvSpPr>
          <p:cNvPr id="48" name="TextBox 47">
            <a:extLst>
              <a:ext uri="{FF2B5EF4-FFF2-40B4-BE49-F238E27FC236}">
                <a16:creationId xmlns:a16="http://schemas.microsoft.com/office/drawing/2014/main" id="{0959E606-0BEE-49EE-811B-D66F0800D92B}"/>
              </a:ext>
            </a:extLst>
          </p:cNvPr>
          <p:cNvSpPr txBox="1"/>
          <p:nvPr/>
        </p:nvSpPr>
        <p:spPr>
          <a:xfrm>
            <a:off x="8363260" y="2793218"/>
            <a:ext cx="528917" cy="338554"/>
          </a:xfrm>
          <a:prstGeom prst="rect">
            <a:avLst/>
          </a:prstGeom>
          <a:noFill/>
        </p:spPr>
        <p:txBody>
          <a:bodyPr wrap="square" rtlCol="0">
            <a:spAutoFit/>
          </a:bodyPr>
          <a:lstStyle/>
          <a:p>
            <a:r>
              <a:rPr lang="en-US" sz="1600" dirty="0"/>
              <a:t>v=7</a:t>
            </a:r>
          </a:p>
        </p:txBody>
      </p:sp>
      <p:sp>
        <p:nvSpPr>
          <p:cNvPr id="49" name="TextBox 48">
            <a:extLst>
              <a:ext uri="{FF2B5EF4-FFF2-40B4-BE49-F238E27FC236}">
                <a16:creationId xmlns:a16="http://schemas.microsoft.com/office/drawing/2014/main" id="{D6444ABE-E424-4CEA-96D7-AE38D19C0077}"/>
              </a:ext>
            </a:extLst>
          </p:cNvPr>
          <p:cNvSpPr txBox="1"/>
          <p:nvPr/>
        </p:nvSpPr>
        <p:spPr>
          <a:xfrm>
            <a:off x="380735" y="4973246"/>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50" name="TextBox 49">
            <a:extLst>
              <a:ext uri="{FF2B5EF4-FFF2-40B4-BE49-F238E27FC236}">
                <a16:creationId xmlns:a16="http://schemas.microsoft.com/office/drawing/2014/main" id="{DEE64686-3736-4AD7-A086-630E9563B1B7}"/>
              </a:ext>
            </a:extLst>
          </p:cNvPr>
          <p:cNvSpPr txBox="1"/>
          <p:nvPr/>
        </p:nvSpPr>
        <p:spPr>
          <a:xfrm>
            <a:off x="6005132" y="4968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3147C6-B544-4BA2-9ED5-131CB37A4B3B}"/>
                  </a:ext>
                </a:extLst>
              </p:cNvPr>
              <p:cNvSpPr txBox="1"/>
              <p:nvPr/>
            </p:nvSpPr>
            <p:spPr>
              <a:xfrm>
                <a:off x="9035143" y="3602795"/>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0</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𝑤</m:t>
                          </m:r>
                        </m:e>
                        <m:sup>
                          <m:r>
                            <a:rPr lang="en-US" sz="1400" b="0" i="1" smtClean="0">
                              <a:latin typeface="Cambria Math" panose="02040503050406030204" pitchFamily="18" charset="0"/>
                              <a:ea typeface="Cambria Math" panose="02040503050406030204" pitchFamily="18" charset="0"/>
                            </a:rPr>
                            <m:t>(0)</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83147C6-B544-4BA2-9ED5-131CB37A4B3B}"/>
                  </a:ext>
                </a:extLst>
              </p:cNvPr>
              <p:cNvSpPr txBox="1">
                <a:spLocks noRot="1" noChangeAspect="1" noMove="1" noResize="1" noEditPoints="1" noAdjustHandles="1" noChangeArrowheads="1" noChangeShapeType="1" noTextEdit="1"/>
              </p:cNvSpPr>
              <p:nvPr/>
            </p:nvSpPr>
            <p:spPr>
              <a:xfrm>
                <a:off x="9035143" y="3602795"/>
                <a:ext cx="2556222" cy="316690"/>
              </a:xfrm>
              <a:prstGeom prst="rect">
                <a:avLst/>
              </a:prstGeom>
              <a:blipFill>
                <a:blip r:embed="rId6"/>
                <a:stretch>
                  <a:fillRect b="-769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C333BB-25A7-4263-AFCA-5A4F5BBC923B}"/>
              </a:ext>
            </a:extLst>
          </p:cNvPr>
          <p:cNvPicPr>
            <a:picLocks noChangeAspect="1"/>
          </p:cNvPicPr>
          <p:nvPr/>
        </p:nvPicPr>
        <p:blipFill>
          <a:blip r:embed="rId7"/>
          <a:stretch>
            <a:fillRect/>
          </a:stretch>
        </p:blipFill>
        <p:spPr>
          <a:xfrm>
            <a:off x="249081" y="88455"/>
            <a:ext cx="6115050" cy="8667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D1461AF-CBCC-4B15-A0F7-00B62A63E629}"/>
                  </a:ext>
                </a:extLst>
              </p:cNvPr>
              <p:cNvSpPr txBox="1"/>
              <p:nvPr/>
            </p:nvSpPr>
            <p:spPr>
              <a:xfrm>
                <a:off x="9035143" y="4213019"/>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2" name="TextBox 51">
                <a:extLst>
                  <a:ext uri="{FF2B5EF4-FFF2-40B4-BE49-F238E27FC236}">
                    <a16:creationId xmlns:a16="http://schemas.microsoft.com/office/drawing/2014/main" id="{1D1461AF-CBCC-4B15-A0F7-00B62A63E629}"/>
                  </a:ext>
                </a:extLst>
              </p:cNvPr>
              <p:cNvSpPr txBox="1">
                <a:spLocks noRot="1" noChangeAspect="1" noMove="1" noResize="1" noEditPoints="1" noAdjustHandles="1" noChangeArrowheads="1" noChangeShapeType="1" noTextEdit="1"/>
              </p:cNvSpPr>
              <p:nvPr/>
            </p:nvSpPr>
            <p:spPr>
              <a:xfrm>
                <a:off x="9035143" y="4213019"/>
                <a:ext cx="2556222" cy="316690"/>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27917D-21F6-4A5B-8F58-93CF4BF30076}"/>
                  </a:ext>
                </a:extLst>
              </p:cNvPr>
              <p:cNvSpPr txBox="1"/>
              <p:nvPr/>
            </p:nvSpPr>
            <p:spPr>
              <a:xfrm>
                <a:off x="9035143" y="4819358"/>
                <a:ext cx="2556222"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3" name="TextBox 52">
                <a:extLst>
                  <a:ext uri="{FF2B5EF4-FFF2-40B4-BE49-F238E27FC236}">
                    <a16:creationId xmlns:a16="http://schemas.microsoft.com/office/drawing/2014/main" id="{DB27917D-21F6-4A5B-8F58-93CF4BF30076}"/>
                  </a:ext>
                </a:extLst>
              </p:cNvPr>
              <p:cNvSpPr txBox="1">
                <a:spLocks noRot="1" noChangeAspect="1" noMove="1" noResize="1" noEditPoints="1" noAdjustHandles="1" noChangeArrowheads="1" noChangeShapeType="1" noTextEdit="1"/>
              </p:cNvSpPr>
              <p:nvPr/>
            </p:nvSpPr>
            <p:spPr>
              <a:xfrm>
                <a:off x="9035143" y="4819358"/>
                <a:ext cx="2556222" cy="316690"/>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BE887A5-62F4-49AB-83FC-043C4933EEFB}"/>
                  </a:ext>
                </a:extLst>
              </p:cNvPr>
              <p:cNvSpPr txBox="1"/>
              <p:nvPr/>
            </p:nvSpPr>
            <p:spPr>
              <a:xfrm>
                <a:off x="9035143" y="6216910"/>
                <a:ext cx="2641386" cy="3166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𝑛𝑒𝑤</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rPr>
                            <m:t>𝑜𝑙𝑑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𝜂</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𝐽</m:t>
                          </m:r>
                        </m:e>
                        <m:sub>
                          <m:r>
                            <a:rPr lang="en-US" sz="1400" b="0" i="1" smtClean="0">
                              <a:latin typeface="Cambria Math" panose="02040503050406030204" pitchFamily="18" charset="0"/>
                              <a:ea typeface="Cambria Math" panose="02040503050406030204" pitchFamily="18" charset="0"/>
                            </a:rPr>
                            <m:t>9</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𝑤</m:t>
                          </m:r>
                        </m:e>
                        <m:sup>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9</m:t>
                          </m:r>
                          <m:r>
                            <a:rPr lang="en-US" sz="1400" i="1">
                              <a:latin typeface="Cambria Math" panose="02040503050406030204" pitchFamily="18" charset="0"/>
                              <a:ea typeface="Cambria Math" panose="02040503050406030204" pitchFamily="18" charset="0"/>
                            </a:rPr>
                            <m:t>)</m:t>
                          </m:r>
                        </m:sup>
                      </m:sSup>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54" name="TextBox 53">
                <a:extLst>
                  <a:ext uri="{FF2B5EF4-FFF2-40B4-BE49-F238E27FC236}">
                    <a16:creationId xmlns:a16="http://schemas.microsoft.com/office/drawing/2014/main" id="{4BE887A5-62F4-49AB-83FC-043C4933EEFB}"/>
                  </a:ext>
                </a:extLst>
              </p:cNvPr>
              <p:cNvSpPr txBox="1">
                <a:spLocks noRot="1" noChangeAspect="1" noMove="1" noResize="1" noEditPoints="1" noAdjustHandles="1" noChangeArrowheads="1" noChangeShapeType="1" noTextEdit="1"/>
              </p:cNvSpPr>
              <p:nvPr/>
            </p:nvSpPr>
            <p:spPr>
              <a:xfrm>
                <a:off x="9035143" y="6216910"/>
                <a:ext cx="2641386" cy="316690"/>
              </a:xfrm>
              <a:prstGeom prst="rect">
                <a:avLst/>
              </a:prstGeom>
              <a:blipFill>
                <a:blip r:embed="rId10"/>
                <a:stretch>
                  <a:fillRect b="-7692"/>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0F9A354-B2B2-4E68-8302-2BE142EB5EDC}"/>
              </a:ext>
            </a:extLst>
          </p:cNvPr>
          <p:cNvPicPr>
            <a:picLocks noChangeAspect="1"/>
          </p:cNvPicPr>
          <p:nvPr/>
        </p:nvPicPr>
        <p:blipFill>
          <a:blip r:embed="rId4"/>
          <a:stretch>
            <a:fillRect/>
          </a:stretch>
        </p:blipFill>
        <p:spPr>
          <a:xfrm rot="16200000">
            <a:off x="9937235" y="5617916"/>
            <a:ext cx="318528" cy="194656"/>
          </a:xfrm>
          <a:prstGeom prst="rect">
            <a:avLst/>
          </a:prstGeom>
        </p:spPr>
      </p:pic>
      <p:sp>
        <p:nvSpPr>
          <p:cNvPr id="3" name="TextBox 2">
            <a:extLst>
              <a:ext uri="{FF2B5EF4-FFF2-40B4-BE49-F238E27FC236}">
                <a16:creationId xmlns:a16="http://schemas.microsoft.com/office/drawing/2014/main" id="{CD4741B8-38B4-498E-8075-AAFF77D88ADD}"/>
              </a:ext>
            </a:extLst>
          </p:cNvPr>
          <p:cNvSpPr txBox="1"/>
          <p:nvPr/>
        </p:nvSpPr>
        <p:spPr>
          <a:xfrm>
            <a:off x="8937813" y="1984065"/>
            <a:ext cx="2122713" cy="646331"/>
          </a:xfrm>
          <a:prstGeom prst="rect">
            <a:avLst/>
          </a:prstGeom>
          <a:noFill/>
        </p:spPr>
        <p:txBody>
          <a:bodyPr wrap="square" rtlCol="0">
            <a:spAutoFit/>
          </a:bodyPr>
          <a:lstStyle/>
          <a:p>
            <a:r>
              <a:rPr lang="en-US" dirty="0">
                <a:solidFill>
                  <a:srgbClr val="FF0000"/>
                </a:solidFill>
              </a:rPr>
              <a:t>Assuming Stochastic Gradient Descent…</a:t>
            </a:r>
          </a:p>
        </p:txBody>
      </p:sp>
      <p:sp>
        <p:nvSpPr>
          <p:cNvPr id="5" name="Arrow: Down 4">
            <a:extLst>
              <a:ext uri="{FF2B5EF4-FFF2-40B4-BE49-F238E27FC236}">
                <a16:creationId xmlns:a16="http://schemas.microsoft.com/office/drawing/2014/main" id="{F7317841-A314-40CF-8551-0FD8060FB22C}"/>
              </a:ext>
            </a:extLst>
          </p:cNvPr>
          <p:cNvSpPr/>
          <p:nvPr/>
        </p:nvSpPr>
        <p:spPr>
          <a:xfrm>
            <a:off x="9883665" y="2889522"/>
            <a:ext cx="231011" cy="45414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246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C1929D82-26A0-6C4A-99E3-BF4CF27CA8A8}"/>
              </a:ext>
            </a:extLst>
          </p:cNvPr>
          <p:cNvPicPr>
            <a:picLocks noChangeAspect="1"/>
          </p:cNvPicPr>
          <p:nvPr/>
        </p:nvPicPr>
        <p:blipFill>
          <a:blip r:embed="rId2"/>
          <a:stretch>
            <a:fillRect/>
          </a:stretch>
        </p:blipFill>
        <p:spPr>
          <a:xfrm>
            <a:off x="2346590" y="2204642"/>
            <a:ext cx="7446764" cy="3314685"/>
          </a:xfrm>
          <a:prstGeom prst="rect">
            <a:avLst/>
          </a:prstGeom>
        </p:spPr>
      </p:pic>
      <p:sp>
        <p:nvSpPr>
          <p:cNvPr id="25" name="Rectangle 24">
            <a:extLst>
              <a:ext uri="{FF2B5EF4-FFF2-40B4-BE49-F238E27FC236}">
                <a16:creationId xmlns:a16="http://schemas.microsoft.com/office/drawing/2014/main" id="{480490DC-2EB1-6A45-A626-59A0AE4D2065}"/>
              </a:ext>
            </a:extLst>
          </p:cNvPr>
          <p:cNvSpPr/>
          <p:nvPr/>
        </p:nvSpPr>
        <p:spPr>
          <a:xfrm>
            <a:off x="8891574" y="1764264"/>
            <a:ext cx="1746011" cy="548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37F74D7-8616-9542-9D22-AC75D61A385A}"/>
              </a:ext>
            </a:extLst>
          </p:cNvPr>
          <p:cNvCxnSpPr>
            <a:cxnSpLocks/>
          </p:cNvCxnSpPr>
          <p:nvPr/>
        </p:nvCxnSpPr>
        <p:spPr>
          <a:xfrm>
            <a:off x="4996201" y="1373447"/>
            <a:ext cx="0" cy="3642298"/>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B03AC1-AA05-2545-BB48-8898F1539303}"/>
              </a:ext>
            </a:extLst>
          </p:cNvPr>
          <p:cNvCxnSpPr>
            <a:cxnSpLocks/>
            <a:stCxn id="64" idx="2"/>
          </p:cNvCxnSpPr>
          <p:nvPr/>
        </p:nvCxnSpPr>
        <p:spPr>
          <a:xfrm>
            <a:off x="3084252" y="1137155"/>
            <a:ext cx="9011" cy="38918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12306-CD57-F843-AAAB-BE6D614C99F9}"/>
              </a:ext>
            </a:extLst>
          </p:cNvPr>
          <p:cNvCxnSpPr>
            <a:cxnSpLocks/>
            <a:stCxn id="66" idx="2"/>
          </p:cNvCxnSpPr>
          <p:nvPr/>
        </p:nvCxnSpPr>
        <p:spPr>
          <a:xfrm>
            <a:off x="8952955" y="1133733"/>
            <a:ext cx="0" cy="38820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7362CA-5059-CD42-8E67-D68268340249}"/>
              </a:ext>
            </a:extLst>
          </p:cNvPr>
          <p:cNvCxnSpPr>
            <a:cxnSpLocks/>
            <a:stCxn id="29" idx="3"/>
          </p:cNvCxnSpPr>
          <p:nvPr/>
        </p:nvCxnSpPr>
        <p:spPr>
          <a:xfrm>
            <a:off x="7745017" y="1545723"/>
            <a:ext cx="1146557" cy="0"/>
          </a:xfrm>
          <a:prstGeom prst="straightConnector1">
            <a:avLst/>
          </a:prstGeom>
          <a:ln w="2540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BC6947-6474-1247-AB83-8C482476EDC3}"/>
              </a:ext>
            </a:extLst>
          </p:cNvPr>
          <p:cNvCxnSpPr>
            <a:cxnSpLocks/>
            <a:endCxn id="29" idx="1"/>
          </p:cNvCxnSpPr>
          <p:nvPr/>
        </p:nvCxnSpPr>
        <p:spPr>
          <a:xfrm>
            <a:off x="3193774" y="1545723"/>
            <a:ext cx="1134200" cy="0"/>
          </a:xfrm>
          <a:prstGeom prst="straightConnector1">
            <a:avLst/>
          </a:prstGeom>
          <a:ln w="2540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AF95D-BC86-6B49-ACA0-69729DED0847}"/>
              </a:ext>
            </a:extLst>
          </p:cNvPr>
          <p:cNvCxnSpPr>
            <a:cxnSpLocks/>
          </p:cNvCxnSpPr>
          <p:nvPr/>
        </p:nvCxnSpPr>
        <p:spPr>
          <a:xfrm>
            <a:off x="6036496" y="1701061"/>
            <a:ext cx="0" cy="331468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BEF697-A382-6F49-BBB7-A2488182DA71}"/>
              </a:ext>
            </a:extLst>
          </p:cNvPr>
          <p:cNvCxnSpPr>
            <a:cxnSpLocks/>
          </p:cNvCxnSpPr>
          <p:nvPr/>
        </p:nvCxnSpPr>
        <p:spPr>
          <a:xfrm flipH="1" flipV="1">
            <a:off x="6168757" y="3498914"/>
            <a:ext cx="578743" cy="82156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A5E10E62-1FA8-E543-8608-5CD08A595E96}"/>
                  </a:ext>
                </a:extLst>
              </p:cNvPr>
              <p:cNvSpPr/>
              <p:nvPr/>
            </p:nvSpPr>
            <p:spPr>
              <a:xfrm>
                <a:off x="6626671" y="4144908"/>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𝟏</m:t>
                          </m:r>
                        </m:sub>
                      </m:sSub>
                      <m:r>
                        <a:rPr lang="en-US" sz="1700" b="1" i="1" smtClean="0">
                          <a:solidFill>
                            <a:schemeClr val="accent6"/>
                          </a:solidFill>
                          <a:latin typeface="Cambria Math" panose="02040503050406030204" pitchFamily="18" charset="0"/>
                        </a:rPr>
                        <m:t>−</m:t>
                      </m:r>
                      <m:sSub>
                        <m:sSubPr>
                          <m:ctrlPr>
                            <a:rPr lang="en-US" sz="1700" b="1" i="1" smtClean="0">
                              <a:solidFill>
                                <a:schemeClr val="accent6"/>
                              </a:solidFill>
                              <a:latin typeface="Cambria Math" panose="02040503050406030204" pitchFamily="18" charset="0"/>
                            </a:rPr>
                          </m:ctrlPr>
                        </m:sSubPr>
                        <m:e>
                          <m:r>
                            <a:rPr lang="en-US" sz="1700" b="1" i="1" smtClean="0">
                              <a:solidFill>
                                <a:schemeClr val="accent6"/>
                              </a:solidFill>
                              <a:latin typeface="Cambria Math" panose="02040503050406030204" pitchFamily="18" charset="0"/>
                              <a:ea typeface="Cambria Math" panose="02040503050406030204" pitchFamily="18" charset="0"/>
                            </a:rPr>
                            <m:t>𝝁</m:t>
                          </m:r>
                        </m:e>
                        <m:sub>
                          <m:r>
                            <a:rPr lang="en-US" sz="1700" b="1" i="1" smtClean="0">
                              <a:solidFill>
                                <a:schemeClr val="accent6"/>
                              </a:solidFill>
                              <a:latin typeface="Cambria Math" panose="02040503050406030204" pitchFamily="18" charset="0"/>
                            </a:rPr>
                            <m:t>𝟐</m:t>
                          </m:r>
                        </m:sub>
                      </m:sSub>
                    </m:oMath>
                  </m:oMathPara>
                </a14:m>
                <a:endParaRPr lang="en-US" sz="17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1.00</m:t>
                      </m:r>
                    </m:oMath>
                  </m:oMathPara>
                </a14:m>
                <a:endParaRPr lang="en-US" sz="1700" dirty="0">
                  <a:solidFill>
                    <a:schemeClr val="tx1"/>
                  </a:solidFill>
                </a:endParaRPr>
              </a:p>
            </p:txBody>
          </p:sp>
        </mc:Choice>
        <mc:Fallback xmlns="">
          <p:sp>
            <p:nvSpPr>
              <p:cNvPr id="48" name="Rectangle 47">
                <a:extLst>
                  <a:ext uri="{FF2B5EF4-FFF2-40B4-BE49-F238E27FC236}">
                    <a16:creationId xmlns:a16="http://schemas.microsoft.com/office/drawing/2014/main" id="{A5E10E62-1FA8-E543-8608-5CD08A595E96}"/>
                  </a:ext>
                </a:extLst>
              </p:cNvPr>
              <p:cNvSpPr>
                <a:spLocks noRot="1" noChangeAspect="1" noMove="1" noResize="1" noEditPoints="1" noAdjustHandles="1" noChangeArrowheads="1" noChangeShapeType="1" noTextEdit="1"/>
              </p:cNvSpPr>
              <p:nvPr/>
            </p:nvSpPr>
            <p:spPr>
              <a:xfrm>
                <a:off x="6626671" y="4144908"/>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9EB716C-6B15-EA49-B814-A61ADD506132}"/>
              </a:ext>
            </a:extLst>
          </p:cNvPr>
          <p:cNvCxnSpPr>
            <a:cxnSpLocks/>
          </p:cNvCxnSpPr>
          <p:nvPr/>
        </p:nvCxnSpPr>
        <p:spPr>
          <a:xfrm>
            <a:off x="4248717" y="3055418"/>
            <a:ext cx="615224" cy="6589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4E45BB76-52D9-0046-BE87-E889D5D2E43F}"/>
                  </a:ext>
                </a:extLst>
              </p:cNvPr>
              <p:cNvSpPr/>
              <p:nvPr/>
            </p:nvSpPr>
            <p:spPr>
              <a:xfrm>
                <a:off x="2355166" y="2430327"/>
                <a:ext cx="2137890"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rPr>
                            <m:t>𝑯</m:t>
                          </m:r>
                        </m:e>
                        <m:sub>
                          <m:r>
                            <a:rPr lang="en-US" sz="1700" b="1" i="1" dirty="0" smtClean="0">
                              <a:solidFill>
                                <a:schemeClr val="accent2"/>
                              </a:solidFill>
                              <a:latin typeface="Cambria Math" panose="02040503050406030204" pitchFamily="18" charset="0"/>
                            </a:rPr>
                            <m:t>𝟎</m:t>
                          </m:r>
                        </m:sub>
                      </m:sSub>
                      <m:r>
                        <a:rPr lang="en-US" sz="1700" b="1" i="1" dirty="0" smtClean="0">
                          <a:solidFill>
                            <a:schemeClr val="accent2"/>
                          </a:solidFill>
                          <a:latin typeface="Cambria Math" panose="02040503050406030204" pitchFamily="18" charset="0"/>
                        </a:rPr>
                        <m:t>: </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𝟏</m:t>
                          </m:r>
                        </m:sub>
                      </m:sSub>
                      <m:r>
                        <a:rPr lang="en-US" sz="1700" b="1" i="1" dirty="0" smtClean="0">
                          <a:solidFill>
                            <a:schemeClr val="accent2"/>
                          </a:solidFill>
                          <a:latin typeface="Cambria Math" panose="02040503050406030204" pitchFamily="18" charset="0"/>
                        </a:rPr>
                        <m:t>−</m:t>
                      </m:r>
                      <m:sSub>
                        <m:sSubPr>
                          <m:ctrlPr>
                            <a:rPr lang="en-US" sz="1700" b="1" i="1" dirty="0" smtClean="0">
                              <a:solidFill>
                                <a:schemeClr val="accent2"/>
                              </a:solidFill>
                              <a:latin typeface="Cambria Math" panose="02040503050406030204" pitchFamily="18" charset="0"/>
                            </a:rPr>
                          </m:ctrlPr>
                        </m:sSubPr>
                        <m:e>
                          <m:r>
                            <a:rPr lang="en-US" sz="1700" b="1" i="1" dirty="0" smtClean="0">
                              <a:solidFill>
                                <a:schemeClr val="accent2"/>
                              </a:solidFill>
                              <a:latin typeface="Cambria Math" panose="02040503050406030204" pitchFamily="18" charset="0"/>
                              <a:ea typeface="Cambria Math" panose="02040503050406030204" pitchFamily="18" charset="0"/>
                            </a:rPr>
                            <m:t>𝝁</m:t>
                          </m:r>
                        </m:e>
                        <m:sub>
                          <m:r>
                            <a:rPr lang="en-US" sz="1700" b="1" i="1" dirty="0" smtClean="0">
                              <a:solidFill>
                                <a:schemeClr val="accent2"/>
                              </a:solidFill>
                              <a:latin typeface="Cambria Math" panose="02040503050406030204" pitchFamily="18" charset="0"/>
                            </a:rPr>
                            <m:t>𝟐</m:t>
                          </m:r>
                        </m:sub>
                      </m:sSub>
                      <m:r>
                        <a:rPr lang="en-US" sz="1700" b="1" i="1" dirty="0" smtClean="0">
                          <a:solidFill>
                            <a:schemeClr val="accent2"/>
                          </a:solidFill>
                          <a:latin typeface="Cambria Math" panose="02040503050406030204" pitchFamily="18" charset="0"/>
                        </a:rPr>
                        <m:t>=</m:t>
                      </m:r>
                      <m:r>
                        <a:rPr lang="en-US" sz="1700" b="1" i="1" dirty="0" smtClean="0">
                          <a:solidFill>
                            <a:schemeClr val="accent2"/>
                          </a:solidFill>
                          <a:latin typeface="Cambria Math" panose="02040503050406030204" pitchFamily="18" charset="0"/>
                        </a:rPr>
                        <m:t>𝟎</m:t>
                      </m:r>
                    </m:oMath>
                  </m:oMathPara>
                </a14:m>
                <a:endParaRPr lang="en-US" sz="1700" b="1" dirty="0">
                  <a:solidFill>
                    <a:schemeClr val="accent2"/>
                  </a:solidFill>
                </a:endParaRP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0.00</m:t>
                      </m:r>
                    </m:oMath>
                  </m:oMathPara>
                </a14:m>
                <a:endParaRPr lang="en-US" sz="1700" dirty="0">
                  <a:solidFill>
                    <a:schemeClr val="tx1"/>
                  </a:solidFill>
                </a:endParaRPr>
              </a:p>
            </p:txBody>
          </p:sp>
        </mc:Choice>
        <mc:Fallback xmlns="">
          <p:sp>
            <p:nvSpPr>
              <p:cNvPr id="52" name="Rectangle 51">
                <a:extLst>
                  <a:ext uri="{FF2B5EF4-FFF2-40B4-BE49-F238E27FC236}">
                    <a16:creationId xmlns:a16="http://schemas.microsoft.com/office/drawing/2014/main" id="{4E45BB76-52D9-0046-BE87-E889D5D2E43F}"/>
                  </a:ext>
                </a:extLst>
              </p:cNvPr>
              <p:cNvSpPr>
                <a:spLocks noRot="1" noChangeAspect="1" noMove="1" noResize="1" noEditPoints="1" noAdjustHandles="1" noChangeArrowheads="1" noChangeShapeType="1" noTextEdit="1"/>
              </p:cNvSpPr>
              <p:nvPr/>
            </p:nvSpPr>
            <p:spPr>
              <a:xfrm>
                <a:off x="2355166" y="2430327"/>
                <a:ext cx="2137890" cy="625091"/>
              </a:xfrm>
              <a:prstGeom prst="rect">
                <a:avLst/>
              </a:prstGeom>
              <a:blipFill>
                <a:blip r:embed="rId4"/>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9F66273-058A-D549-A58C-681C99F1D6BB}"/>
                  </a:ext>
                </a:extLst>
              </p:cNvPr>
              <p:cNvSpPr/>
              <p:nvPr/>
            </p:nvSpPr>
            <p:spPr>
              <a:xfrm>
                <a:off x="4327974" y="1222890"/>
                <a:ext cx="3417043" cy="645666"/>
              </a:xfrm>
              <a:prstGeom prst="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accent6">
                        <a:lumMod val="50000"/>
                      </a:schemeClr>
                    </a:solidFill>
                  </a:rPr>
                  <a:t>95% Conf. Int. of Difference in Mean</a:t>
                </a:r>
              </a:p>
              <a:p>
                <a:pPr algn="ctr"/>
                <a14:m>
                  <m:oMathPara xmlns:m="http://schemas.openxmlformats.org/officeDocument/2006/math">
                    <m:oMathParaPr>
                      <m:jc m:val="centerGroup"/>
                    </m:oMathParaPr>
                    <m:oMath xmlns:m="http://schemas.openxmlformats.org/officeDocument/2006/math">
                      <m:r>
                        <a:rPr lang="en-US" sz="1500" i="1">
                          <a:solidFill>
                            <a:schemeClr val="tx1"/>
                          </a:solidFill>
                          <a:latin typeface="Cambria Math" panose="02040503050406030204" pitchFamily="18" charset="0"/>
                        </a:rPr>
                        <m:t>1</m:t>
                      </m:r>
                      <m:r>
                        <a:rPr lang="en-US" sz="1500" b="0" i="1" smtClean="0">
                          <a:solidFill>
                            <a:schemeClr val="tx1"/>
                          </a:solidFill>
                          <a:latin typeface="Cambria Math" panose="02040503050406030204" pitchFamily="18" charset="0"/>
                        </a:rPr>
                        <m:t>.00</m:t>
                      </m:r>
                      <m:r>
                        <a:rPr lang="en-US" sz="1500" i="1">
                          <a:solidFill>
                            <a:schemeClr val="tx1"/>
                          </a:solidFill>
                          <a:latin typeface="Cambria Math" panose="02040503050406030204" pitchFamily="18" charset="0"/>
                        </a:rPr>
                        <m:t> </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2</m:t>
                      </m:r>
                      <m:r>
                        <a:rPr lang="en-US" sz="1500" i="1">
                          <a:solidFill>
                            <a:schemeClr val="tx1"/>
                          </a:solidFill>
                          <a:latin typeface="Cambria Math" panose="02040503050406030204" pitchFamily="18" charset="0"/>
                          <a:ea typeface="Cambria Math" panose="02040503050406030204" pitchFamily="18" charset="0"/>
                        </a:rPr>
                        <m:t>.</m:t>
                      </m:r>
                      <m:r>
                        <a:rPr lang="en-US" sz="1500" b="0" i="1" smtClean="0">
                          <a:solidFill>
                            <a:schemeClr val="tx1"/>
                          </a:solidFill>
                          <a:latin typeface="Cambria Math" panose="02040503050406030204" pitchFamily="18" charset="0"/>
                          <a:ea typeface="Cambria Math" panose="02040503050406030204" pitchFamily="18" charset="0"/>
                        </a:rPr>
                        <m:t>31</m:t>
                      </m:r>
                    </m:oMath>
                  </m:oMathPara>
                </a14:m>
                <a:endParaRPr lang="en-US" sz="15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E9F66273-058A-D549-A58C-681C99F1D6BB}"/>
                  </a:ext>
                </a:extLst>
              </p:cNvPr>
              <p:cNvSpPr>
                <a:spLocks noRot="1" noChangeAspect="1" noMove="1" noResize="1" noEditPoints="1" noAdjustHandles="1" noChangeArrowheads="1" noChangeShapeType="1" noTextEdit="1"/>
              </p:cNvSpPr>
              <p:nvPr/>
            </p:nvSpPr>
            <p:spPr>
              <a:xfrm>
                <a:off x="4327974" y="1222890"/>
                <a:ext cx="3417043" cy="645666"/>
              </a:xfrm>
              <a:prstGeom prst="rect">
                <a:avLst/>
              </a:prstGeom>
              <a:blipFill>
                <a:blip r:embed="rId5"/>
                <a:stretch>
                  <a:fillRect/>
                </a:stretch>
              </a:blipFill>
              <a:ln w="28575">
                <a:solidFill>
                  <a:schemeClr val="accent6">
                    <a:lumMod val="50000"/>
                  </a:schemeClr>
                </a:solid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27A2AAD1-7FFD-8643-938F-FC16EAA777F0}"/>
              </a:ext>
            </a:extLst>
          </p:cNvPr>
          <p:cNvSpPr txBox="1"/>
          <p:nvPr/>
        </p:nvSpPr>
        <p:spPr>
          <a:xfrm>
            <a:off x="3831917" y="399058"/>
            <a:ext cx="4528166" cy="630942"/>
          </a:xfrm>
          <a:prstGeom prst="rect">
            <a:avLst/>
          </a:prstGeom>
          <a:noFill/>
        </p:spPr>
        <p:txBody>
          <a:bodyPr wrap="square" rtlCol="0">
            <a:spAutoFit/>
          </a:bodyPr>
          <a:lstStyle/>
          <a:p>
            <a:pPr algn="ctr"/>
            <a:r>
              <a:rPr lang="en-US" sz="2000" b="1" dirty="0"/>
              <a:t>95% chance that difference in mean</a:t>
            </a:r>
          </a:p>
          <a:p>
            <a:pPr algn="ctr"/>
            <a:r>
              <a:rPr lang="en-US" sz="1500" dirty="0"/>
              <a:t>falls between -1.31 and 3.31</a:t>
            </a:r>
          </a:p>
        </p:txBody>
      </p:sp>
      <p:sp>
        <p:nvSpPr>
          <p:cNvPr id="64" name="TextBox 63">
            <a:extLst>
              <a:ext uri="{FF2B5EF4-FFF2-40B4-BE49-F238E27FC236}">
                <a16:creationId xmlns:a16="http://schemas.microsoft.com/office/drawing/2014/main" id="{6DD8B7A0-FADE-4A45-A537-DE85911E8A5D}"/>
              </a:ext>
            </a:extLst>
          </p:cNvPr>
          <p:cNvSpPr txBox="1"/>
          <p:nvPr/>
        </p:nvSpPr>
        <p:spPr>
          <a:xfrm>
            <a:off x="2744392" y="829378"/>
            <a:ext cx="679719" cy="307777"/>
          </a:xfrm>
          <a:prstGeom prst="rect">
            <a:avLst/>
          </a:prstGeom>
          <a:noFill/>
        </p:spPr>
        <p:txBody>
          <a:bodyPr wrap="square" rtlCol="0">
            <a:spAutoFit/>
          </a:bodyPr>
          <a:lstStyle/>
          <a:p>
            <a:pPr algn="ctr"/>
            <a:r>
              <a:rPr lang="en-US" sz="1400" dirty="0"/>
              <a:t>-1.31</a:t>
            </a:r>
          </a:p>
        </p:txBody>
      </p:sp>
      <p:sp>
        <p:nvSpPr>
          <p:cNvPr id="65" name="Rectangle 64">
            <a:extLst>
              <a:ext uri="{FF2B5EF4-FFF2-40B4-BE49-F238E27FC236}">
                <a16:creationId xmlns:a16="http://schemas.microsoft.com/office/drawing/2014/main" id="{98D79B0D-3A4E-3540-94CB-5BDE91124637}"/>
              </a:ext>
            </a:extLst>
          </p:cNvPr>
          <p:cNvSpPr/>
          <p:nvPr/>
        </p:nvSpPr>
        <p:spPr>
          <a:xfrm>
            <a:off x="2463839" y="536540"/>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66" name="TextBox 65">
            <a:extLst>
              <a:ext uri="{FF2B5EF4-FFF2-40B4-BE49-F238E27FC236}">
                <a16:creationId xmlns:a16="http://schemas.microsoft.com/office/drawing/2014/main" id="{B27FBAD1-6413-BF4E-8AEC-FAC0AFBA4920}"/>
              </a:ext>
            </a:extLst>
          </p:cNvPr>
          <p:cNvSpPr txBox="1"/>
          <p:nvPr/>
        </p:nvSpPr>
        <p:spPr>
          <a:xfrm>
            <a:off x="8613095" y="825956"/>
            <a:ext cx="679719" cy="307777"/>
          </a:xfrm>
          <a:prstGeom prst="rect">
            <a:avLst/>
          </a:prstGeom>
          <a:noFill/>
        </p:spPr>
        <p:txBody>
          <a:bodyPr wrap="square" rtlCol="0">
            <a:spAutoFit/>
          </a:bodyPr>
          <a:lstStyle/>
          <a:p>
            <a:pPr algn="ctr"/>
            <a:r>
              <a:rPr lang="en-US" sz="1400" dirty="0"/>
              <a:t>3.31</a:t>
            </a:r>
          </a:p>
        </p:txBody>
      </p:sp>
      <p:sp>
        <p:nvSpPr>
          <p:cNvPr id="67" name="Rectangle 66">
            <a:extLst>
              <a:ext uri="{FF2B5EF4-FFF2-40B4-BE49-F238E27FC236}">
                <a16:creationId xmlns:a16="http://schemas.microsoft.com/office/drawing/2014/main" id="{1391B6A8-D88B-234E-B5BA-55F2CEEF5169}"/>
              </a:ext>
            </a:extLst>
          </p:cNvPr>
          <p:cNvSpPr/>
          <p:nvPr/>
        </p:nvSpPr>
        <p:spPr>
          <a:xfrm>
            <a:off x="8332544" y="533118"/>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p:sp>
        <p:nvSpPr>
          <p:cNvPr id="72" name="TextBox 71">
            <a:extLst>
              <a:ext uri="{FF2B5EF4-FFF2-40B4-BE49-F238E27FC236}">
                <a16:creationId xmlns:a16="http://schemas.microsoft.com/office/drawing/2014/main" id="{A83FCDA5-B5C8-A646-A4AF-E97A3F7E2415}"/>
              </a:ext>
            </a:extLst>
          </p:cNvPr>
          <p:cNvSpPr txBox="1"/>
          <p:nvPr/>
        </p:nvSpPr>
        <p:spPr>
          <a:xfrm>
            <a:off x="9057216" y="4372466"/>
            <a:ext cx="823497" cy="553998"/>
          </a:xfrm>
          <a:prstGeom prst="rect">
            <a:avLst/>
          </a:prstGeom>
          <a:noFill/>
        </p:spPr>
        <p:txBody>
          <a:bodyPr wrap="square" rtlCol="0">
            <a:spAutoFit/>
          </a:bodyPr>
          <a:lstStyle/>
          <a:p>
            <a:r>
              <a:rPr lang="en-US" sz="1500" b="1" dirty="0"/>
              <a:t>2.5% </a:t>
            </a:r>
          </a:p>
          <a:p>
            <a:r>
              <a:rPr lang="en-US" sz="1500" dirty="0"/>
              <a:t>outliers</a:t>
            </a:r>
          </a:p>
        </p:txBody>
      </p:sp>
      <p:sp>
        <p:nvSpPr>
          <p:cNvPr id="73" name="TextBox 72">
            <a:extLst>
              <a:ext uri="{FF2B5EF4-FFF2-40B4-BE49-F238E27FC236}">
                <a16:creationId xmlns:a16="http://schemas.microsoft.com/office/drawing/2014/main" id="{BBE34A63-A270-E44B-8F55-F248567A1334}"/>
              </a:ext>
            </a:extLst>
          </p:cNvPr>
          <p:cNvSpPr txBox="1"/>
          <p:nvPr/>
        </p:nvSpPr>
        <p:spPr>
          <a:xfrm>
            <a:off x="2206781" y="4372466"/>
            <a:ext cx="804914" cy="553998"/>
          </a:xfrm>
          <a:prstGeom prst="rect">
            <a:avLst/>
          </a:prstGeom>
          <a:noFill/>
        </p:spPr>
        <p:txBody>
          <a:bodyPr wrap="square" rtlCol="0">
            <a:spAutoFit/>
          </a:bodyPr>
          <a:lstStyle/>
          <a:p>
            <a:pPr algn="r"/>
            <a:r>
              <a:rPr lang="en-US" sz="1500" b="1" dirty="0"/>
              <a:t>2.5% </a:t>
            </a:r>
          </a:p>
          <a:p>
            <a:pPr algn="r"/>
            <a:r>
              <a:rPr lang="en-US" sz="1500" dirty="0"/>
              <a:t>outliers</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6FB8B64-6CEB-1A44-B5EF-751C3A820E4B}"/>
                  </a:ext>
                </a:extLst>
              </p:cNvPr>
              <p:cNvSpPr/>
              <p:nvPr/>
            </p:nvSpPr>
            <p:spPr>
              <a:xfrm>
                <a:off x="9546475" y="3832457"/>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i="1" dirty="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4" name="Rectangle 73">
                <a:extLst>
                  <a:ext uri="{FF2B5EF4-FFF2-40B4-BE49-F238E27FC236}">
                    <a16:creationId xmlns:a16="http://schemas.microsoft.com/office/drawing/2014/main" id="{56FB8B64-6CEB-1A44-B5EF-751C3A820E4B}"/>
                  </a:ext>
                </a:extLst>
              </p:cNvPr>
              <p:cNvSpPr>
                <a:spLocks noRot="1" noChangeAspect="1" noMove="1" noResize="1" noEditPoints="1" noAdjustHandles="1" noChangeArrowheads="1" noChangeShapeType="1" noTextEdit="1"/>
              </p:cNvSpPr>
              <p:nvPr/>
            </p:nvSpPr>
            <p:spPr>
              <a:xfrm>
                <a:off x="9546475" y="3832457"/>
                <a:ext cx="1893551" cy="45576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81023C23-C65B-5140-8459-FC243FDA8D39}"/>
              </a:ext>
            </a:extLst>
          </p:cNvPr>
          <p:cNvCxnSpPr>
            <a:cxnSpLocks/>
            <a:stCxn id="75" idx="2"/>
            <a:endCxn id="73" idx="1"/>
          </p:cNvCxnSpPr>
          <p:nvPr/>
        </p:nvCxnSpPr>
        <p:spPr>
          <a:xfrm>
            <a:off x="1576301" y="4309424"/>
            <a:ext cx="630480" cy="340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CD085C7-3286-5743-9F80-0CA0287713EC}"/>
                  </a:ext>
                </a:extLst>
              </p:cNvPr>
              <p:cNvSpPr/>
              <p:nvPr/>
            </p:nvSpPr>
            <p:spPr>
              <a:xfrm>
                <a:off x="629525" y="3853664"/>
                <a:ext cx="1893551" cy="4557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𝐻</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 </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1</m:t>
                          </m:r>
                        </m:sub>
                      </m:sSub>
                      <m:r>
                        <a:rPr lang="en-US" sz="1700" b="0" i="1" dirty="0" smtClean="0">
                          <a:solidFill>
                            <a:schemeClr val="tx1"/>
                          </a:solidFill>
                          <a:latin typeface="Cambria Math" panose="02040503050406030204" pitchFamily="18" charset="0"/>
                        </a:rPr>
                        <m:t>−</m:t>
                      </m:r>
                      <m:sSub>
                        <m:sSubPr>
                          <m:ctrlPr>
                            <a:rPr lang="en-US" sz="1700" i="1" dirty="0" smtClean="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ea typeface="Cambria Math" panose="02040503050406030204" pitchFamily="18" charset="0"/>
                            </a:rPr>
                            <m:t>𝜇</m:t>
                          </m:r>
                        </m:e>
                        <m:sub>
                          <m:r>
                            <a:rPr lang="en-US" sz="1700" b="0" i="1" dirty="0" smtClean="0">
                              <a:solidFill>
                                <a:schemeClr val="tx1"/>
                              </a:solidFill>
                              <a:latin typeface="Cambria Math" panose="02040503050406030204" pitchFamily="18" charset="0"/>
                            </a:rPr>
                            <m:t>2</m:t>
                          </m:r>
                        </m:sub>
                      </m:sSub>
                      <m:r>
                        <a:rPr lang="en-US" sz="1700" b="0" i="1" dirty="0" smtClean="0">
                          <a:solidFill>
                            <a:schemeClr val="tx1"/>
                          </a:solidFill>
                          <a:latin typeface="Cambria Math" panose="02040503050406030204" pitchFamily="18" charset="0"/>
                          <a:ea typeface="Cambria Math" panose="02040503050406030204" pitchFamily="18" charset="0"/>
                        </a:rPr>
                        <m:t>≠</m:t>
                      </m:r>
                      <m:r>
                        <a:rPr lang="en-US" sz="1700" b="0" i="1" dirty="0" smtClean="0">
                          <a:solidFill>
                            <a:schemeClr val="tx1"/>
                          </a:solidFill>
                          <a:latin typeface="Cambria Math" panose="02040503050406030204" pitchFamily="18" charset="0"/>
                        </a:rPr>
                        <m:t>0</m:t>
                      </m:r>
                    </m:oMath>
                  </m:oMathPara>
                </a14:m>
                <a:endParaRPr lang="en-US" sz="1700" dirty="0">
                  <a:solidFill>
                    <a:schemeClr val="tx1"/>
                  </a:solidFill>
                </a:endParaRPr>
              </a:p>
            </p:txBody>
          </p:sp>
        </mc:Choice>
        <mc:Fallback xmlns="">
          <p:sp>
            <p:nvSpPr>
              <p:cNvPr id="75" name="Rectangle 74">
                <a:extLst>
                  <a:ext uri="{FF2B5EF4-FFF2-40B4-BE49-F238E27FC236}">
                    <a16:creationId xmlns:a16="http://schemas.microsoft.com/office/drawing/2014/main" id="{4CD085C7-3286-5743-9F80-0CA0287713EC}"/>
                  </a:ext>
                </a:extLst>
              </p:cNvPr>
              <p:cNvSpPr>
                <a:spLocks noRot="1" noChangeAspect="1" noMove="1" noResize="1" noEditPoints="1" noAdjustHandles="1" noChangeArrowheads="1" noChangeShapeType="1" noTextEdit="1"/>
              </p:cNvSpPr>
              <p:nvPr/>
            </p:nvSpPr>
            <p:spPr>
              <a:xfrm>
                <a:off x="629525" y="3853664"/>
                <a:ext cx="1893551" cy="45576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F13122D8-B38B-894C-89C6-D3A3D8E2E6EA}"/>
              </a:ext>
            </a:extLst>
          </p:cNvPr>
          <p:cNvCxnSpPr>
            <a:cxnSpLocks/>
            <a:stCxn id="74" idx="2"/>
            <a:endCxn id="72" idx="3"/>
          </p:cNvCxnSpPr>
          <p:nvPr/>
        </p:nvCxnSpPr>
        <p:spPr>
          <a:xfrm flipH="1">
            <a:off x="9880713" y="4288217"/>
            <a:ext cx="612538" cy="3612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44C23A0-6CFB-504D-899D-77E55F5A54E2}"/>
              </a:ext>
            </a:extLst>
          </p:cNvPr>
          <p:cNvSpPr txBox="1"/>
          <p:nvPr/>
        </p:nvSpPr>
        <p:spPr>
          <a:xfrm>
            <a:off x="6747500" y="35107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0836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6DE4A-88E1-4A28-8D2D-AC885D55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3" y="0"/>
            <a:ext cx="7315215" cy="3657607"/>
          </a:xfrm>
          <a:prstGeom prst="rect">
            <a:avLst/>
          </a:prstGeom>
          <a:ln>
            <a:solidFill>
              <a:schemeClr val="accent1"/>
            </a:solidFill>
          </a:ln>
        </p:spPr>
      </p:pic>
      <p:pic>
        <p:nvPicPr>
          <p:cNvPr id="15" name="Picture 14">
            <a:extLst>
              <a:ext uri="{FF2B5EF4-FFF2-40B4-BE49-F238E27FC236}">
                <a16:creationId xmlns:a16="http://schemas.microsoft.com/office/drawing/2014/main" id="{CE0C1E2B-803C-460D-B166-964BE58C64F1}"/>
              </a:ext>
            </a:extLst>
          </p:cNvPr>
          <p:cNvPicPr>
            <a:picLocks noChangeAspect="1"/>
          </p:cNvPicPr>
          <p:nvPr/>
        </p:nvPicPr>
        <p:blipFill>
          <a:blip r:embed="rId3"/>
          <a:stretch>
            <a:fillRect/>
          </a:stretch>
        </p:blipFill>
        <p:spPr>
          <a:xfrm>
            <a:off x="152393" y="265912"/>
            <a:ext cx="7315215" cy="3125781"/>
          </a:xfrm>
          <a:prstGeom prst="rect">
            <a:avLst/>
          </a:prstGeom>
        </p:spPr>
      </p:pic>
    </p:spTree>
    <p:extLst>
      <p:ext uri="{BB962C8B-B14F-4D97-AF65-F5344CB8AC3E}">
        <p14:creationId xmlns:p14="http://schemas.microsoft.com/office/powerpoint/2010/main" val="1358718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B2D3A-7B6F-49CD-A024-0151843C6153}"/>
              </a:ext>
            </a:extLst>
          </p:cNvPr>
          <p:cNvPicPr>
            <a:picLocks noChangeAspect="1"/>
          </p:cNvPicPr>
          <p:nvPr/>
        </p:nvPicPr>
        <p:blipFill>
          <a:blip r:embed="rId2"/>
          <a:stretch>
            <a:fillRect/>
          </a:stretch>
        </p:blipFill>
        <p:spPr>
          <a:xfrm>
            <a:off x="1576987" y="0"/>
            <a:ext cx="9038026" cy="6858000"/>
          </a:xfrm>
          <a:prstGeom prst="rect">
            <a:avLst/>
          </a:prstGeom>
        </p:spPr>
      </p:pic>
      <p:sp>
        <p:nvSpPr>
          <p:cNvPr id="2" name="Oval 1">
            <a:extLst>
              <a:ext uri="{FF2B5EF4-FFF2-40B4-BE49-F238E27FC236}">
                <a16:creationId xmlns:a16="http://schemas.microsoft.com/office/drawing/2014/main" id="{F616D86E-EA9D-49E5-9F2D-14E305EA4689}"/>
              </a:ext>
            </a:extLst>
          </p:cNvPr>
          <p:cNvSpPr/>
          <p:nvPr/>
        </p:nvSpPr>
        <p:spPr>
          <a:xfrm>
            <a:off x="6448984" y="4843326"/>
            <a:ext cx="1446957" cy="65735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78E08B-ADB9-489E-B21F-81F5FB5E0C33}"/>
              </a:ext>
            </a:extLst>
          </p:cNvPr>
          <p:cNvSpPr/>
          <p:nvPr/>
        </p:nvSpPr>
        <p:spPr>
          <a:xfrm>
            <a:off x="3867711" y="5277130"/>
            <a:ext cx="2075890" cy="101749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9DAB3A-D14A-4167-B1E7-E583D07FE92C}"/>
              </a:ext>
            </a:extLst>
          </p:cNvPr>
          <p:cNvCxnSpPr>
            <a:cxnSpLocks/>
            <a:stCxn id="2" idx="2"/>
            <a:endCxn id="5" idx="7"/>
          </p:cNvCxnSpPr>
          <p:nvPr/>
        </p:nvCxnSpPr>
        <p:spPr>
          <a:xfrm flipH="1">
            <a:off x="5639594" y="5172005"/>
            <a:ext cx="809390" cy="25413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1DA42B1-6C20-4801-B661-24FF265951DE}"/>
              </a:ext>
            </a:extLst>
          </p:cNvPr>
          <p:cNvSpPr/>
          <p:nvPr/>
        </p:nvSpPr>
        <p:spPr>
          <a:xfrm>
            <a:off x="6448984" y="1604962"/>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41B0C54-BFA3-4BCD-ACD3-89AB26B93B52}"/>
              </a:ext>
            </a:extLst>
          </p:cNvPr>
          <p:cNvSpPr/>
          <p:nvPr/>
        </p:nvSpPr>
        <p:spPr>
          <a:xfrm>
            <a:off x="8634412" y="2695836"/>
            <a:ext cx="1690127" cy="733164"/>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7D8FC3B-B162-486B-BD83-77E7D62C4485}"/>
              </a:ext>
            </a:extLst>
          </p:cNvPr>
          <p:cNvCxnSpPr>
            <a:cxnSpLocks/>
            <a:stCxn id="9" idx="4"/>
            <a:endCxn id="11" idx="2"/>
          </p:cNvCxnSpPr>
          <p:nvPr/>
        </p:nvCxnSpPr>
        <p:spPr>
          <a:xfrm>
            <a:off x="7372630" y="2405062"/>
            <a:ext cx="1261782" cy="657356"/>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228743-AC79-44D7-9128-C0FF370A406D}"/>
              </a:ext>
            </a:extLst>
          </p:cNvPr>
          <p:cNvSpPr txBox="1"/>
          <p:nvPr/>
        </p:nvSpPr>
        <p:spPr>
          <a:xfrm>
            <a:off x="7443788" y="1218640"/>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6" name="TextBox 15">
            <a:extLst>
              <a:ext uri="{FF2B5EF4-FFF2-40B4-BE49-F238E27FC236}">
                <a16:creationId xmlns:a16="http://schemas.microsoft.com/office/drawing/2014/main" id="{6158312A-45E5-4555-B59C-21D546206964}"/>
              </a:ext>
            </a:extLst>
          </p:cNvPr>
          <p:cNvSpPr txBox="1"/>
          <p:nvPr/>
        </p:nvSpPr>
        <p:spPr>
          <a:xfrm>
            <a:off x="9783976" y="236578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19" name="Oval 18">
            <a:extLst>
              <a:ext uri="{FF2B5EF4-FFF2-40B4-BE49-F238E27FC236}">
                <a16:creationId xmlns:a16="http://schemas.microsoft.com/office/drawing/2014/main" id="{5421E5C3-6623-45DE-957F-62376111E7FF}"/>
              </a:ext>
            </a:extLst>
          </p:cNvPr>
          <p:cNvSpPr/>
          <p:nvPr/>
        </p:nvSpPr>
        <p:spPr>
          <a:xfrm>
            <a:off x="7720572" y="4074188"/>
            <a:ext cx="159515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3C9105C-7355-4385-ADFE-65337193B794}"/>
              </a:ext>
            </a:extLst>
          </p:cNvPr>
          <p:cNvSpPr txBox="1"/>
          <p:nvPr/>
        </p:nvSpPr>
        <p:spPr>
          <a:xfrm>
            <a:off x="8949663" y="5092464"/>
            <a:ext cx="1543328" cy="369332"/>
          </a:xfrm>
          <a:prstGeom prst="rect">
            <a:avLst/>
          </a:prstGeom>
          <a:noFill/>
        </p:spPr>
        <p:txBody>
          <a:bodyPr wrap="square" rtlCol="0">
            <a:spAutoFit/>
          </a:bodyPr>
          <a:lstStyle/>
          <a:p>
            <a:r>
              <a:rPr lang="en-US" b="1" dirty="0">
                <a:solidFill>
                  <a:srgbClr val="7030A0"/>
                </a:solidFill>
              </a:rPr>
              <a:t>Barrels + bpd</a:t>
            </a:r>
          </a:p>
        </p:txBody>
      </p:sp>
      <p:sp>
        <p:nvSpPr>
          <p:cNvPr id="13" name="Oval 12">
            <a:extLst>
              <a:ext uri="{FF2B5EF4-FFF2-40B4-BE49-F238E27FC236}">
                <a16:creationId xmlns:a16="http://schemas.microsoft.com/office/drawing/2014/main" id="{296F30E4-C4AB-4058-9DD5-DC4875DDE709}"/>
              </a:ext>
            </a:extLst>
          </p:cNvPr>
          <p:cNvSpPr/>
          <p:nvPr/>
        </p:nvSpPr>
        <p:spPr>
          <a:xfrm rot="19133006">
            <a:off x="8774671" y="3407971"/>
            <a:ext cx="1483475" cy="95089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32D0E-04D6-4AA2-8520-EF2B20DD80D5}"/>
              </a:ext>
            </a:extLst>
          </p:cNvPr>
          <p:cNvSpPr txBox="1"/>
          <p:nvPr/>
        </p:nvSpPr>
        <p:spPr>
          <a:xfrm>
            <a:off x="4905656" y="3359695"/>
            <a:ext cx="1883305"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D10DD510-4665-489D-A379-0B0F12E807B6}"/>
              </a:ext>
            </a:extLst>
          </p:cNvPr>
          <p:cNvCxnSpPr>
            <a:cxnSpLocks/>
            <a:stCxn id="13" idx="1"/>
            <a:endCxn id="14" idx="3"/>
          </p:cNvCxnSpPr>
          <p:nvPr/>
        </p:nvCxnSpPr>
        <p:spPr>
          <a:xfrm flipH="1" flipV="1">
            <a:off x="6788961" y="3590528"/>
            <a:ext cx="2111236" cy="3845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762EB1-7786-42D5-B4CA-000F71AE9AE6}"/>
              </a:ext>
            </a:extLst>
          </p:cNvPr>
          <p:cNvSpPr txBox="1"/>
          <p:nvPr/>
        </p:nvSpPr>
        <p:spPr>
          <a:xfrm>
            <a:off x="4905656" y="281312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1" name="TextBox 20">
            <a:extLst>
              <a:ext uri="{FF2B5EF4-FFF2-40B4-BE49-F238E27FC236}">
                <a16:creationId xmlns:a16="http://schemas.microsoft.com/office/drawing/2014/main" id="{D9DC6C9A-6C10-4ECF-9B29-55198E144A6C}"/>
              </a:ext>
            </a:extLst>
          </p:cNvPr>
          <p:cNvSpPr txBox="1"/>
          <p:nvPr/>
        </p:nvSpPr>
        <p:spPr>
          <a:xfrm>
            <a:off x="4905656" y="2812959"/>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092933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FB09E-20CE-48E9-9937-8360D6592398}"/>
              </a:ext>
            </a:extLst>
          </p:cNvPr>
          <p:cNvPicPr>
            <a:picLocks noChangeAspect="1"/>
          </p:cNvPicPr>
          <p:nvPr/>
        </p:nvPicPr>
        <p:blipFill>
          <a:blip r:embed="rId2"/>
          <a:stretch>
            <a:fillRect/>
          </a:stretch>
        </p:blipFill>
        <p:spPr>
          <a:xfrm>
            <a:off x="1898596" y="0"/>
            <a:ext cx="8394807" cy="6858000"/>
          </a:xfrm>
          <a:prstGeom prst="rect">
            <a:avLst/>
          </a:prstGeom>
        </p:spPr>
      </p:pic>
      <p:sp>
        <p:nvSpPr>
          <p:cNvPr id="5" name="Oval 4">
            <a:extLst>
              <a:ext uri="{FF2B5EF4-FFF2-40B4-BE49-F238E27FC236}">
                <a16:creationId xmlns:a16="http://schemas.microsoft.com/office/drawing/2014/main" id="{3938C530-42D9-4FFD-AAC6-4AC0C05C8B95}"/>
              </a:ext>
            </a:extLst>
          </p:cNvPr>
          <p:cNvSpPr/>
          <p:nvPr/>
        </p:nvSpPr>
        <p:spPr>
          <a:xfrm>
            <a:off x="8449235" y="643219"/>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28E146-094C-4079-B9A8-BB859ABC8D7E}"/>
              </a:ext>
            </a:extLst>
          </p:cNvPr>
          <p:cNvSpPr/>
          <p:nvPr/>
        </p:nvSpPr>
        <p:spPr>
          <a:xfrm>
            <a:off x="7282423" y="3676930"/>
            <a:ext cx="1209115"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08417A0-C39D-4365-ABBE-358AD96E8E72}"/>
              </a:ext>
            </a:extLst>
          </p:cNvPr>
          <p:cNvCxnSpPr>
            <a:cxnSpLocks/>
            <a:stCxn id="5" idx="4"/>
            <a:endCxn id="6" idx="0"/>
          </p:cNvCxnSpPr>
          <p:nvPr/>
        </p:nvCxnSpPr>
        <p:spPr>
          <a:xfrm flipH="1">
            <a:off x="7886981" y="1290638"/>
            <a:ext cx="1295399" cy="23862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71D1CD7-BE29-4E3E-81AB-254745845C02}"/>
              </a:ext>
            </a:extLst>
          </p:cNvPr>
          <p:cNvSpPr/>
          <p:nvPr/>
        </p:nvSpPr>
        <p:spPr>
          <a:xfrm>
            <a:off x="4096309" y="3800475"/>
            <a:ext cx="1847291" cy="80010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C49E52-AF88-4EBA-8B76-73F5B66D3778}"/>
              </a:ext>
            </a:extLst>
          </p:cNvPr>
          <p:cNvSpPr/>
          <p:nvPr/>
        </p:nvSpPr>
        <p:spPr>
          <a:xfrm>
            <a:off x="6197133" y="2424192"/>
            <a:ext cx="1042428" cy="109781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3E2C0D-8DAB-47EC-BFFD-D2E0FAEEF961}"/>
              </a:ext>
            </a:extLst>
          </p:cNvPr>
          <p:cNvSpPr txBox="1"/>
          <p:nvPr/>
        </p:nvSpPr>
        <p:spPr>
          <a:xfrm>
            <a:off x="6475865" y="1929786"/>
            <a:ext cx="1613115" cy="369332"/>
          </a:xfrm>
          <a:prstGeom prst="rect">
            <a:avLst/>
          </a:prstGeom>
          <a:noFill/>
        </p:spPr>
        <p:txBody>
          <a:bodyPr wrap="square" rtlCol="0">
            <a:spAutoFit/>
          </a:bodyPr>
          <a:lstStyle/>
          <a:p>
            <a:r>
              <a:rPr lang="en-US" b="1" dirty="0">
                <a:solidFill>
                  <a:srgbClr val="7030A0"/>
                </a:solidFill>
              </a:rPr>
              <a:t>Barrels + bpd</a:t>
            </a:r>
          </a:p>
        </p:txBody>
      </p:sp>
      <p:sp>
        <p:nvSpPr>
          <p:cNvPr id="18" name="TextBox 17">
            <a:extLst>
              <a:ext uri="{FF2B5EF4-FFF2-40B4-BE49-F238E27FC236}">
                <a16:creationId xmlns:a16="http://schemas.microsoft.com/office/drawing/2014/main" id="{D5B14006-CD6E-4B28-82E9-6FB839535E28}"/>
              </a:ext>
            </a:extLst>
          </p:cNvPr>
          <p:cNvSpPr txBox="1"/>
          <p:nvPr/>
        </p:nvSpPr>
        <p:spPr>
          <a:xfrm>
            <a:off x="3410509" y="3522009"/>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19" name="TextBox 18">
            <a:extLst>
              <a:ext uri="{FF2B5EF4-FFF2-40B4-BE49-F238E27FC236}">
                <a16:creationId xmlns:a16="http://schemas.microsoft.com/office/drawing/2014/main" id="{1D845122-00D7-4C78-B738-696DD882930D}"/>
              </a:ext>
            </a:extLst>
          </p:cNvPr>
          <p:cNvSpPr txBox="1"/>
          <p:nvPr/>
        </p:nvSpPr>
        <p:spPr>
          <a:xfrm>
            <a:off x="5454864" y="4466055"/>
            <a:ext cx="1371600" cy="369332"/>
          </a:xfrm>
          <a:prstGeom prst="rect">
            <a:avLst/>
          </a:prstGeom>
          <a:noFill/>
        </p:spPr>
        <p:txBody>
          <a:bodyPr wrap="square" rtlCol="0">
            <a:spAutoFit/>
          </a:bodyPr>
          <a:lstStyle/>
          <a:p>
            <a:r>
              <a:rPr lang="en-US" b="1" dirty="0">
                <a:solidFill>
                  <a:schemeClr val="accent6"/>
                </a:solidFill>
              </a:rPr>
              <a:t>electricity</a:t>
            </a:r>
          </a:p>
        </p:txBody>
      </p:sp>
      <p:sp>
        <p:nvSpPr>
          <p:cNvPr id="20" name="Oval 19">
            <a:extLst>
              <a:ext uri="{FF2B5EF4-FFF2-40B4-BE49-F238E27FC236}">
                <a16:creationId xmlns:a16="http://schemas.microsoft.com/office/drawing/2014/main" id="{79853581-9F58-47C3-BAFB-129E9A5BD7DA}"/>
              </a:ext>
            </a:extLst>
          </p:cNvPr>
          <p:cNvSpPr/>
          <p:nvPr/>
        </p:nvSpPr>
        <p:spPr>
          <a:xfrm>
            <a:off x="4289076" y="2088917"/>
            <a:ext cx="1769792" cy="1588013"/>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FDC47D3-B543-4EA4-BF81-5DCEDE70FAA4}"/>
              </a:ext>
            </a:extLst>
          </p:cNvPr>
          <p:cNvSpPr txBox="1"/>
          <p:nvPr/>
        </p:nvSpPr>
        <p:spPr>
          <a:xfrm>
            <a:off x="2609765" y="1023108"/>
            <a:ext cx="1679311" cy="830997"/>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22" name="Straight Connector 21">
            <a:extLst>
              <a:ext uri="{FF2B5EF4-FFF2-40B4-BE49-F238E27FC236}">
                <a16:creationId xmlns:a16="http://schemas.microsoft.com/office/drawing/2014/main" id="{6530A808-F826-4677-8EE5-2ABFCFCD1AD8}"/>
              </a:ext>
            </a:extLst>
          </p:cNvPr>
          <p:cNvCxnSpPr>
            <a:cxnSpLocks/>
            <a:stCxn id="20" idx="2"/>
            <a:endCxn id="21" idx="2"/>
          </p:cNvCxnSpPr>
          <p:nvPr/>
        </p:nvCxnSpPr>
        <p:spPr>
          <a:xfrm flipH="1" flipV="1">
            <a:off x="3449421" y="1854105"/>
            <a:ext cx="839655" cy="10288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E641F3-B48E-46FA-BB82-2893C5B56086}"/>
              </a:ext>
            </a:extLst>
          </p:cNvPr>
          <p:cNvSpPr txBox="1"/>
          <p:nvPr/>
        </p:nvSpPr>
        <p:spPr>
          <a:xfrm>
            <a:off x="6095999" y="5052021"/>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938719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2148-71BF-431D-808B-9D81D4635F0B}"/>
              </a:ext>
            </a:extLst>
          </p:cNvPr>
          <p:cNvPicPr>
            <a:picLocks noChangeAspect="1"/>
          </p:cNvPicPr>
          <p:nvPr/>
        </p:nvPicPr>
        <p:blipFill>
          <a:blip r:embed="rId2"/>
          <a:stretch>
            <a:fillRect/>
          </a:stretch>
        </p:blipFill>
        <p:spPr>
          <a:xfrm>
            <a:off x="1219283" y="0"/>
            <a:ext cx="9753434" cy="6858000"/>
          </a:xfrm>
          <a:prstGeom prst="rect">
            <a:avLst/>
          </a:prstGeom>
        </p:spPr>
      </p:pic>
      <p:sp>
        <p:nvSpPr>
          <p:cNvPr id="5" name="Oval 4">
            <a:extLst>
              <a:ext uri="{FF2B5EF4-FFF2-40B4-BE49-F238E27FC236}">
                <a16:creationId xmlns:a16="http://schemas.microsoft.com/office/drawing/2014/main" id="{4728C428-FC71-4067-806D-FFA7E1BE93AD}"/>
              </a:ext>
            </a:extLst>
          </p:cNvPr>
          <p:cNvSpPr/>
          <p:nvPr/>
        </p:nvSpPr>
        <p:spPr>
          <a:xfrm>
            <a:off x="4248709" y="574022"/>
            <a:ext cx="1847291" cy="1078566"/>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88DA40-8124-4F5C-B247-D1E66F74BB2D}"/>
              </a:ext>
            </a:extLst>
          </p:cNvPr>
          <p:cNvSpPr txBox="1"/>
          <p:nvPr/>
        </p:nvSpPr>
        <p:spPr>
          <a:xfrm>
            <a:off x="3234296" y="1283256"/>
            <a:ext cx="1371600" cy="369332"/>
          </a:xfrm>
          <a:prstGeom prst="rect">
            <a:avLst/>
          </a:prstGeom>
          <a:noFill/>
        </p:spPr>
        <p:txBody>
          <a:bodyPr wrap="square" rtlCol="0">
            <a:spAutoFit/>
          </a:bodyPr>
          <a:lstStyle/>
          <a:p>
            <a:r>
              <a:rPr lang="en-US" b="1" dirty="0" err="1">
                <a:solidFill>
                  <a:schemeClr val="accent6"/>
                </a:solidFill>
              </a:rPr>
              <a:t>killowatt</a:t>
            </a:r>
            <a:endParaRPr lang="en-US" b="1" dirty="0">
              <a:solidFill>
                <a:schemeClr val="accent6"/>
              </a:solidFill>
            </a:endParaRPr>
          </a:p>
        </p:txBody>
      </p:sp>
      <p:sp>
        <p:nvSpPr>
          <p:cNvPr id="7" name="TextBox 6">
            <a:extLst>
              <a:ext uri="{FF2B5EF4-FFF2-40B4-BE49-F238E27FC236}">
                <a16:creationId xmlns:a16="http://schemas.microsoft.com/office/drawing/2014/main" id="{2B75C325-F3AA-42DB-9924-492E29DE2384}"/>
              </a:ext>
            </a:extLst>
          </p:cNvPr>
          <p:cNvSpPr txBox="1"/>
          <p:nvPr/>
        </p:nvSpPr>
        <p:spPr>
          <a:xfrm>
            <a:off x="3092664" y="743973"/>
            <a:ext cx="1371600" cy="369332"/>
          </a:xfrm>
          <a:prstGeom prst="rect">
            <a:avLst/>
          </a:prstGeom>
          <a:noFill/>
        </p:spPr>
        <p:txBody>
          <a:bodyPr wrap="square" rtlCol="0">
            <a:spAutoFit/>
          </a:bodyPr>
          <a:lstStyle/>
          <a:p>
            <a:r>
              <a:rPr lang="en-US" b="1" dirty="0">
                <a:solidFill>
                  <a:schemeClr val="accent6"/>
                </a:solidFill>
              </a:rPr>
              <a:t>electricity</a:t>
            </a:r>
          </a:p>
        </p:txBody>
      </p:sp>
      <p:sp>
        <p:nvSpPr>
          <p:cNvPr id="8" name="Oval 7">
            <a:extLst>
              <a:ext uri="{FF2B5EF4-FFF2-40B4-BE49-F238E27FC236}">
                <a16:creationId xmlns:a16="http://schemas.microsoft.com/office/drawing/2014/main" id="{89A7CBD1-54EE-47C7-9D6E-43D7006D6E1E}"/>
              </a:ext>
            </a:extLst>
          </p:cNvPr>
          <p:cNvSpPr/>
          <p:nvPr/>
        </p:nvSpPr>
        <p:spPr>
          <a:xfrm>
            <a:off x="6415647" y="2271713"/>
            <a:ext cx="1204353" cy="9334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C038AF-D51C-41F9-AD18-AAC36989C3A7}"/>
              </a:ext>
            </a:extLst>
          </p:cNvPr>
          <p:cNvSpPr txBox="1"/>
          <p:nvPr/>
        </p:nvSpPr>
        <p:spPr>
          <a:xfrm>
            <a:off x="6644613" y="3367772"/>
            <a:ext cx="1513550" cy="369332"/>
          </a:xfrm>
          <a:prstGeom prst="rect">
            <a:avLst/>
          </a:prstGeom>
          <a:noFill/>
        </p:spPr>
        <p:txBody>
          <a:bodyPr wrap="square" rtlCol="0">
            <a:spAutoFit/>
          </a:bodyPr>
          <a:lstStyle/>
          <a:p>
            <a:r>
              <a:rPr lang="en-US" b="1" dirty="0">
                <a:solidFill>
                  <a:srgbClr val="7030A0"/>
                </a:solidFill>
              </a:rPr>
              <a:t>Barrels + bpd</a:t>
            </a:r>
          </a:p>
        </p:txBody>
      </p:sp>
      <p:sp>
        <p:nvSpPr>
          <p:cNvPr id="10" name="Oval 9">
            <a:extLst>
              <a:ext uri="{FF2B5EF4-FFF2-40B4-BE49-F238E27FC236}">
                <a16:creationId xmlns:a16="http://schemas.microsoft.com/office/drawing/2014/main" id="{78423F12-F892-4B77-B1B3-AFDC7AA355E8}"/>
              </a:ext>
            </a:extLst>
          </p:cNvPr>
          <p:cNvSpPr/>
          <p:nvPr/>
        </p:nvSpPr>
        <p:spPr>
          <a:xfrm>
            <a:off x="7780061" y="1071844"/>
            <a:ext cx="1466290"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842F6-FCD4-469E-A31F-64A3A2AF7744}"/>
              </a:ext>
            </a:extLst>
          </p:cNvPr>
          <p:cNvSpPr/>
          <p:nvPr/>
        </p:nvSpPr>
        <p:spPr>
          <a:xfrm>
            <a:off x="9246351" y="4943755"/>
            <a:ext cx="1674062" cy="64741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00E0C19-49E8-41FE-B112-AD17A85A11F3}"/>
              </a:ext>
            </a:extLst>
          </p:cNvPr>
          <p:cNvCxnSpPr>
            <a:cxnSpLocks/>
            <a:stCxn id="10" idx="4"/>
            <a:endCxn id="11" idx="0"/>
          </p:cNvCxnSpPr>
          <p:nvPr/>
        </p:nvCxnSpPr>
        <p:spPr>
          <a:xfrm>
            <a:off x="8513206" y="1719263"/>
            <a:ext cx="1570176" cy="322449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034D258-427B-4326-9D23-BAA6D0632E0D}"/>
              </a:ext>
            </a:extLst>
          </p:cNvPr>
          <p:cNvSpPr/>
          <p:nvPr/>
        </p:nvSpPr>
        <p:spPr>
          <a:xfrm>
            <a:off x="4320147" y="1717442"/>
            <a:ext cx="2095500" cy="1871662"/>
          </a:xfrm>
          <a:prstGeom prst="ellipse">
            <a:avLst/>
          </a:prstGeom>
          <a:solidFill>
            <a:srgbClr val="FFC000">
              <a:alpha val="10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5685EB-44AC-4C8F-A43F-EB9F7BD35E63}"/>
              </a:ext>
            </a:extLst>
          </p:cNvPr>
          <p:cNvSpPr txBox="1"/>
          <p:nvPr/>
        </p:nvSpPr>
        <p:spPr>
          <a:xfrm>
            <a:off x="2617529" y="4294103"/>
            <a:ext cx="1988367" cy="461665"/>
          </a:xfrm>
          <a:prstGeom prst="rect">
            <a:avLst/>
          </a:prstGeom>
          <a:solidFill>
            <a:schemeClr val="bg1"/>
          </a:solidFill>
          <a:ln>
            <a:solidFill>
              <a:srgbClr val="FF0000"/>
            </a:solidFill>
          </a:ln>
        </p:spPr>
        <p:txBody>
          <a:bodyPr wrap="square" rtlCol="0">
            <a:spAutoFit/>
          </a:bodyPr>
          <a:lstStyle/>
          <a:p>
            <a:r>
              <a:rPr lang="en-US" sz="2400" b="1" dirty="0">
                <a:solidFill>
                  <a:srgbClr val="FF0000"/>
                </a:solidFill>
              </a:rPr>
              <a:t>Oil Producers</a:t>
            </a:r>
          </a:p>
        </p:txBody>
      </p:sp>
      <p:cxnSp>
        <p:nvCxnSpPr>
          <p:cNvPr id="17" name="Straight Connector 16">
            <a:extLst>
              <a:ext uri="{FF2B5EF4-FFF2-40B4-BE49-F238E27FC236}">
                <a16:creationId xmlns:a16="http://schemas.microsoft.com/office/drawing/2014/main" id="{44AF50C9-403F-47CD-B2A8-CF4357FAB185}"/>
              </a:ext>
            </a:extLst>
          </p:cNvPr>
          <p:cNvCxnSpPr>
            <a:cxnSpLocks/>
            <a:stCxn id="15" idx="3"/>
            <a:endCxn id="16" idx="0"/>
          </p:cNvCxnSpPr>
          <p:nvPr/>
        </p:nvCxnSpPr>
        <p:spPr>
          <a:xfrm flipH="1">
            <a:off x="3611713" y="3315005"/>
            <a:ext cx="1015313" cy="97909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D05DC7-FA2E-4536-9721-17A4BEB9FCAB}"/>
              </a:ext>
            </a:extLst>
          </p:cNvPr>
          <p:cNvSpPr txBox="1"/>
          <p:nvPr/>
        </p:nvSpPr>
        <p:spPr>
          <a:xfrm>
            <a:off x="5873981" y="4616172"/>
            <a:ext cx="2461703" cy="430887"/>
          </a:xfrm>
          <a:prstGeom prst="rect">
            <a:avLst/>
          </a:prstGeom>
          <a:noFill/>
        </p:spPr>
        <p:txBody>
          <a:bodyPr wrap="square" rtlCol="0">
            <a:spAutoFit/>
          </a:bodyPr>
          <a:lstStyle/>
          <a:p>
            <a:r>
              <a:rPr lang="en-US" sz="2200"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93323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EA3E4-3484-44D9-9B1B-7B5F51877988}"/>
              </a:ext>
            </a:extLst>
          </p:cNvPr>
          <p:cNvSpPr/>
          <p:nvPr/>
        </p:nvSpPr>
        <p:spPr>
          <a:xfrm>
            <a:off x="316454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7461BC7B-D000-4A28-875D-9CD3A699845F}"/>
              </a:ext>
            </a:extLst>
          </p:cNvPr>
          <p:cNvSpPr/>
          <p:nvPr/>
        </p:nvSpPr>
        <p:spPr>
          <a:xfrm>
            <a:off x="398481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Rectangle 5">
            <a:extLst>
              <a:ext uri="{FF2B5EF4-FFF2-40B4-BE49-F238E27FC236}">
                <a16:creationId xmlns:a16="http://schemas.microsoft.com/office/drawing/2014/main" id="{3A70F6B8-6103-499B-9F6A-F909E0691010}"/>
              </a:ext>
            </a:extLst>
          </p:cNvPr>
          <p:cNvSpPr/>
          <p:nvPr/>
        </p:nvSpPr>
        <p:spPr>
          <a:xfrm>
            <a:off x="4805081" y="34603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7" name="Rectangle 6">
            <a:extLst>
              <a:ext uri="{FF2B5EF4-FFF2-40B4-BE49-F238E27FC236}">
                <a16:creationId xmlns:a16="http://schemas.microsoft.com/office/drawing/2014/main" id="{9F8AC3B2-CC7F-4FFF-8181-B9EAE58D2B98}"/>
              </a:ext>
            </a:extLst>
          </p:cNvPr>
          <p:cNvSpPr/>
          <p:nvPr/>
        </p:nvSpPr>
        <p:spPr>
          <a:xfrm>
            <a:off x="5625351" y="3460376"/>
            <a:ext cx="820270" cy="82027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0.75</a:t>
            </a:r>
          </a:p>
        </p:txBody>
      </p:sp>
      <p:sp>
        <p:nvSpPr>
          <p:cNvPr id="8" name="Rectangle 7">
            <a:extLst>
              <a:ext uri="{FF2B5EF4-FFF2-40B4-BE49-F238E27FC236}">
                <a16:creationId xmlns:a16="http://schemas.microsoft.com/office/drawing/2014/main" id="{6C5D54F9-7FD5-4460-9AA5-9B0B468C02F9}"/>
              </a:ext>
            </a:extLst>
          </p:cNvPr>
          <p:cNvSpPr/>
          <p:nvPr/>
        </p:nvSpPr>
        <p:spPr>
          <a:xfrm>
            <a:off x="644562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82F79C53-62BB-47DE-8F63-3DEDE95C602F}"/>
              </a:ext>
            </a:extLst>
          </p:cNvPr>
          <p:cNvSpPr/>
          <p:nvPr/>
        </p:nvSpPr>
        <p:spPr>
          <a:xfrm>
            <a:off x="7265891" y="34603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10" name="Rectangle 9">
            <a:extLst>
              <a:ext uri="{FF2B5EF4-FFF2-40B4-BE49-F238E27FC236}">
                <a16:creationId xmlns:a16="http://schemas.microsoft.com/office/drawing/2014/main" id="{7B55BB22-158F-418A-A54A-9F732E10BF7E}"/>
              </a:ext>
            </a:extLst>
          </p:cNvPr>
          <p:cNvSpPr/>
          <p:nvPr/>
        </p:nvSpPr>
        <p:spPr>
          <a:xfrm>
            <a:off x="808616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a:extLst>
              <a:ext uri="{FF2B5EF4-FFF2-40B4-BE49-F238E27FC236}">
                <a16:creationId xmlns:a16="http://schemas.microsoft.com/office/drawing/2014/main" id="{8F5C4ECC-277B-4FBA-A9C9-4AE22B6B4F42}"/>
              </a:ext>
            </a:extLst>
          </p:cNvPr>
          <p:cNvSpPr/>
          <p:nvPr/>
        </p:nvSpPr>
        <p:spPr>
          <a:xfrm>
            <a:off x="890643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D2711AFE-1CE3-48A4-BA56-E9F28ACBBA24}"/>
              </a:ext>
            </a:extLst>
          </p:cNvPr>
          <p:cNvSpPr/>
          <p:nvPr/>
        </p:nvSpPr>
        <p:spPr>
          <a:xfrm>
            <a:off x="9726701" y="34603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FDDE6C6E-4A56-4FE1-BB8D-E0B2547691BB}"/>
              </a:ext>
            </a:extLst>
          </p:cNvPr>
          <p:cNvSpPr/>
          <p:nvPr/>
        </p:nvSpPr>
        <p:spPr>
          <a:xfrm>
            <a:off x="10546971" y="3460376"/>
            <a:ext cx="820270" cy="82027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0.87</a:t>
            </a:r>
          </a:p>
        </p:txBody>
      </p:sp>
      <p:sp>
        <p:nvSpPr>
          <p:cNvPr id="14" name="Rectangle 13">
            <a:extLst>
              <a:ext uri="{FF2B5EF4-FFF2-40B4-BE49-F238E27FC236}">
                <a16:creationId xmlns:a16="http://schemas.microsoft.com/office/drawing/2014/main" id="{CE46E1ED-6E9A-49E2-A567-C926998AF06E}"/>
              </a:ext>
            </a:extLst>
          </p:cNvPr>
          <p:cNvSpPr/>
          <p:nvPr/>
        </p:nvSpPr>
        <p:spPr>
          <a:xfrm>
            <a:off x="316454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DB269219-627E-407D-8EFB-6635E10E7E91}"/>
              </a:ext>
            </a:extLst>
          </p:cNvPr>
          <p:cNvSpPr/>
          <p:nvPr/>
        </p:nvSpPr>
        <p:spPr>
          <a:xfrm>
            <a:off x="398481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a:extLst>
              <a:ext uri="{FF2B5EF4-FFF2-40B4-BE49-F238E27FC236}">
                <a16:creationId xmlns:a16="http://schemas.microsoft.com/office/drawing/2014/main" id="{776B2CED-F2EE-4EEA-A904-434F83B3287D}"/>
              </a:ext>
            </a:extLst>
          </p:cNvPr>
          <p:cNvSpPr/>
          <p:nvPr/>
        </p:nvSpPr>
        <p:spPr>
          <a:xfrm>
            <a:off x="4805081" y="2393576"/>
            <a:ext cx="820270" cy="8202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0.32</a:t>
            </a:r>
          </a:p>
        </p:txBody>
      </p:sp>
      <p:sp>
        <p:nvSpPr>
          <p:cNvPr id="17" name="Rectangle 16">
            <a:extLst>
              <a:ext uri="{FF2B5EF4-FFF2-40B4-BE49-F238E27FC236}">
                <a16:creationId xmlns:a16="http://schemas.microsoft.com/office/drawing/2014/main" id="{2D56B4FF-40D5-44B4-879B-A2AC1DC4B2E6}"/>
              </a:ext>
            </a:extLst>
          </p:cNvPr>
          <p:cNvSpPr/>
          <p:nvPr/>
        </p:nvSpPr>
        <p:spPr>
          <a:xfrm>
            <a:off x="5625351" y="2393576"/>
            <a:ext cx="820270" cy="8202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0.79</a:t>
            </a:r>
          </a:p>
        </p:txBody>
      </p:sp>
      <p:sp>
        <p:nvSpPr>
          <p:cNvPr id="18" name="Rectangle 17">
            <a:extLst>
              <a:ext uri="{FF2B5EF4-FFF2-40B4-BE49-F238E27FC236}">
                <a16:creationId xmlns:a16="http://schemas.microsoft.com/office/drawing/2014/main" id="{F8BD4A53-261E-4717-B688-E9CF0DE0E553}"/>
              </a:ext>
            </a:extLst>
          </p:cNvPr>
          <p:cNvSpPr/>
          <p:nvPr/>
        </p:nvSpPr>
        <p:spPr>
          <a:xfrm>
            <a:off x="644562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700ECBC3-67F5-4A6E-9242-C5C3C50D170F}"/>
              </a:ext>
            </a:extLst>
          </p:cNvPr>
          <p:cNvSpPr/>
          <p:nvPr/>
        </p:nvSpPr>
        <p:spPr>
          <a:xfrm>
            <a:off x="7265891" y="2393576"/>
            <a:ext cx="820270" cy="8202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0.05</a:t>
            </a:r>
          </a:p>
        </p:txBody>
      </p:sp>
      <p:sp>
        <p:nvSpPr>
          <p:cNvPr id="20" name="Rectangle 19">
            <a:extLst>
              <a:ext uri="{FF2B5EF4-FFF2-40B4-BE49-F238E27FC236}">
                <a16:creationId xmlns:a16="http://schemas.microsoft.com/office/drawing/2014/main" id="{5F4770DF-9132-4D6D-8B79-D164B1058103}"/>
              </a:ext>
            </a:extLst>
          </p:cNvPr>
          <p:cNvSpPr/>
          <p:nvPr/>
        </p:nvSpPr>
        <p:spPr>
          <a:xfrm>
            <a:off x="8086161" y="2393576"/>
            <a:ext cx="820270" cy="82027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0.10</a:t>
            </a:r>
          </a:p>
        </p:txBody>
      </p:sp>
      <p:sp>
        <p:nvSpPr>
          <p:cNvPr id="21" name="Rectangle 20">
            <a:extLst>
              <a:ext uri="{FF2B5EF4-FFF2-40B4-BE49-F238E27FC236}">
                <a16:creationId xmlns:a16="http://schemas.microsoft.com/office/drawing/2014/main" id="{44C9D09C-28C3-4F45-94B1-836E3EFC4F9F}"/>
              </a:ext>
            </a:extLst>
          </p:cNvPr>
          <p:cNvSpPr/>
          <p:nvPr/>
        </p:nvSpPr>
        <p:spPr>
          <a:xfrm>
            <a:off x="890643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6A47CDA3-A1EA-4614-9D4F-37B4BE1A29E2}"/>
              </a:ext>
            </a:extLst>
          </p:cNvPr>
          <p:cNvSpPr/>
          <p:nvPr/>
        </p:nvSpPr>
        <p:spPr>
          <a:xfrm>
            <a:off x="9726701" y="2393576"/>
            <a:ext cx="820270" cy="82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0A27830C-9B3D-45D6-84F7-EA2C1F760C6A}"/>
              </a:ext>
            </a:extLst>
          </p:cNvPr>
          <p:cNvSpPr/>
          <p:nvPr/>
        </p:nvSpPr>
        <p:spPr>
          <a:xfrm>
            <a:off x="10546971" y="23935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24" name="TextBox 23">
            <a:extLst>
              <a:ext uri="{FF2B5EF4-FFF2-40B4-BE49-F238E27FC236}">
                <a16:creationId xmlns:a16="http://schemas.microsoft.com/office/drawing/2014/main" id="{6C4F49D1-4E16-4C77-B6AA-54152824E072}"/>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25" name="TextBox 24">
            <a:extLst>
              <a:ext uri="{FF2B5EF4-FFF2-40B4-BE49-F238E27FC236}">
                <a16:creationId xmlns:a16="http://schemas.microsoft.com/office/drawing/2014/main" id="{F891BAF6-2740-4545-9E93-05B83AF3E5E9}"/>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sp>
        <p:nvSpPr>
          <p:cNvPr id="26" name="TextBox 25">
            <a:extLst>
              <a:ext uri="{FF2B5EF4-FFF2-40B4-BE49-F238E27FC236}">
                <a16:creationId xmlns:a16="http://schemas.microsoft.com/office/drawing/2014/main" id="{C624CAFE-C4BE-4E17-A9FF-5F930AB16E94}"/>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7" name="TextBox 26">
            <a:extLst>
              <a:ext uri="{FF2B5EF4-FFF2-40B4-BE49-F238E27FC236}">
                <a16:creationId xmlns:a16="http://schemas.microsoft.com/office/drawing/2014/main" id="{216CA694-AB29-412A-B3D0-30BF0A43D4FE}"/>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65957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12BA6C-39D6-4C53-B90C-6B0290BB9E4D}"/>
              </a:ext>
            </a:extLst>
          </p:cNvPr>
          <p:cNvGrpSpPr/>
          <p:nvPr/>
        </p:nvGrpSpPr>
        <p:grpSpPr>
          <a:xfrm>
            <a:off x="570089" y="2315306"/>
            <a:ext cx="4141693" cy="1887070"/>
            <a:chOff x="1483658" y="2393576"/>
            <a:chExt cx="4141693" cy="1887070"/>
          </a:xfrm>
        </p:grpSpPr>
        <p:sp>
          <p:nvSpPr>
            <p:cNvPr id="4" name="Rectangle 3">
              <a:extLst>
                <a:ext uri="{FF2B5EF4-FFF2-40B4-BE49-F238E27FC236}">
                  <a16:creationId xmlns:a16="http://schemas.microsoft.com/office/drawing/2014/main" id="{76CA8BD8-6C58-418E-BFC6-01EBA156428F}"/>
                </a:ext>
              </a:extLst>
            </p:cNvPr>
            <p:cNvSpPr/>
            <p:nvPr/>
          </p:nvSpPr>
          <p:spPr>
            <a:xfrm>
              <a:off x="3164541" y="3460376"/>
              <a:ext cx="820270" cy="82027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0.51</a:t>
              </a:r>
            </a:p>
          </p:txBody>
        </p:sp>
        <p:sp>
          <p:nvSpPr>
            <p:cNvPr id="5" name="Rectangle 4">
              <a:extLst>
                <a:ext uri="{FF2B5EF4-FFF2-40B4-BE49-F238E27FC236}">
                  <a16:creationId xmlns:a16="http://schemas.microsoft.com/office/drawing/2014/main" id="{982B3439-2F3D-493B-B7D5-394A35FDF454}"/>
                </a:ext>
              </a:extLst>
            </p:cNvPr>
            <p:cNvSpPr/>
            <p:nvPr/>
          </p:nvSpPr>
          <p:spPr>
            <a:xfrm>
              <a:off x="3984811" y="3460376"/>
              <a:ext cx="820270" cy="82027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0.91</a:t>
              </a:r>
            </a:p>
          </p:txBody>
        </p:sp>
        <p:sp>
          <p:nvSpPr>
            <p:cNvPr id="6" name="Rectangle 5">
              <a:extLst>
                <a:ext uri="{FF2B5EF4-FFF2-40B4-BE49-F238E27FC236}">
                  <a16:creationId xmlns:a16="http://schemas.microsoft.com/office/drawing/2014/main" id="{D57916FE-76FA-41AB-8E54-46BC98C83B86}"/>
                </a:ext>
              </a:extLst>
            </p:cNvPr>
            <p:cNvSpPr/>
            <p:nvPr/>
          </p:nvSpPr>
          <p:spPr>
            <a:xfrm>
              <a:off x="4805081" y="3460376"/>
              <a:ext cx="820270" cy="820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0.65</a:t>
              </a:r>
            </a:p>
          </p:txBody>
        </p:sp>
        <p:sp>
          <p:nvSpPr>
            <p:cNvPr id="7" name="Rectangle 6">
              <a:extLst>
                <a:ext uri="{FF2B5EF4-FFF2-40B4-BE49-F238E27FC236}">
                  <a16:creationId xmlns:a16="http://schemas.microsoft.com/office/drawing/2014/main" id="{6A02CFA8-2B99-4596-849C-B13F0992F5A6}"/>
                </a:ext>
              </a:extLst>
            </p:cNvPr>
            <p:cNvSpPr/>
            <p:nvPr/>
          </p:nvSpPr>
          <p:spPr>
            <a:xfrm>
              <a:off x="3164541" y="2393576"/>
              <a:ext cx="820270" cy="82027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0.11</a:t>
              </a:r>
            </a:p>
          </p:txBody>
        </p:sp>
        <p:sp>
          <p:nvSpPr>
            <p:cNvPr id="8" name="Rectangle 7">
              <a:extLst>
                <a:ext uri="{FF2B5EF4-FFF2-40B4-BE49-F238E27FC236}">
                  <a16:creationId xmlns:a16="http://schemas.microsoft.com/office/drawing/2014/main" id="{C00074E7-2BD8-40A7-A6B7-6A8CD80BC621}"/>
                </a:ext>
              </a:extLst>
            </p:cNvPr>
            <p:cNvSpPr/>
            <p:nvPr/>
          </p:nvSpPr>
          <p:spPr>
            <a:xfrm>
              <a:off x="3984811" y="2393576"/>
              <a:ext cx="820270" cy="8202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0.34</a:t>
              </a:r>
            </a:p>
          </p:txBody>
        </p:sp>
        <p:sp>
          <p:nvSpPr>
            <p:cNvPr id="9" name="Rectangle 8">
              <a:extLst>
                <a:ext uri="{FF2B5EF4-FFF2-40B4-BE49-F238E27FC236}">
                  <a16:creationId xmlns:a16="http://schemas.microsoft.com/office/drawing/2014/main" id="{45E0294E-FFB2-4D4D-B639-25AF415212AD}"/>
                </a:ext>
              </a:extLst>
            </p:cNvPr>
            <p:cNvSpPr/>
            <p:nvPr/>
          </p:nvSpPr>
          <p:spPr>
            <a:xfrm>
              <a:off x="4805081" y="2393576"/>
              <a:ext cx="820270" cy="8202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0.54</a:t>
              </a:r>
            </a:p>
          </p:txBody>
        </p:sp>
        <p:sp>
          <p:nvSpPr>
            <p:cNvPr id="10" name="TextBox 9">
              <a:extLst>
                <a:ext uri="{FF2B5EF4-FFF2-40B4-BE49-F238E27FC236}">
                  <a16:creationId xmlns:a16="http://schemas.microsoft.com/office/drawing/2014/main" id="{02877F22-152D-4B51-84E7-0C7E304F55A3}"/>
                </a:ext>
              </a:extLst>
            </p:cNvPr>
            <p:cNvSpPr txBox="1"/>
            <p:nvPr/>
          </p:nvSpPr>
          <p:spPr>
            <a:xfrm>
              <a:off x="1483659" y="2572871"/>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Achieve</a:t>
              </a:r>
            </a:p>
          </p:txBody>
        </p:sp>
        <p:sp>
          <p:nvSpPr>
            <p:cNvPr id="11" name="TextBox 10">
              <a:extLst>
                <a:ext uri="{FF2B5EF4-FFF2-40B4-BE49-F238E27FC236}">
                  <a16:creationId xmlns:a16="http://schemas.microsoft.com/office/drawing/2014/main" id="{13CBE9A2-7F28-41D0-AD0E-7D3E2497CC20}"/>
                </a:ext>
              </a:extLst>
            </p:cNvPr>
            <p:cNvSpPr txBox="1"/>
            <p:nvPr/>
          </p:nvSpPr>
          <p:spPr>
            <a:xfrm>
              <a:off x="1483658" y="3639678"/>
              <a:ext cx="1465729" cy="461665"/>
            </a:xfrm>
            <a:prstGeom prst="rect">
              <a:avLst/>
            </a:prstGeom>
            <a:noFill/>
          </p:spPr>
          <p:txBody>
            <a:bodyPr wrap="square" rtlCol="0">
              <a:spAutoFit/>
            </a:bodyPr>
            <a:lstStyle/>
            <a:p>
              <a:r>
                <a:rPr lang="en-US" sz="2400" b="1" dirty="0">
                  <a:solidFill>
                    <a:schemeClr val="accent1">
                      <a:lumMod val="75000"/>
                    </a:schemeClr>
                  </a:solidFill>
                  <a:effectLst>
                    <a:outerShdw blurRad="38100" dist="38100" dir="2700000" algn="tl">
                      <a:srgbClr val="000000">
                        <a:alpha val="43137"/>
                      </a:srgbClr>
                    </a:outerShdw>
                  </a:effectLst>
                </a:rPr>
                <a:t>Success</a:t>
              </a:r>
            </a:p>
          </p:txBody>
        </p:sp>
      </p:grpSp>
      <p:grpSp>
        <p:nvGrpSpPr>
          <p:cNvPr id="25" name="Group 24">
            <a:extLst>
              <a:ext uri="{FF2B5EF4-FFF2-40B4-BE49-F238E27FC236}">
                <a16:creationId xmlns:a16="http://schemas.microsoft.com/office/drawing/2014/main" id="{3B40A930-0098-409A-9559-269E9EB5B63C}"/>
              </a:ext>
            </a:extLst>
          </p:cNvPr>
          <p:cNvGrpSpPr/>
          <p:nvPr/>
        </p:nvGrpSpPr>
        <p:grpSpPr>
          <a:xfrm>
            <a:off x="5317432" y="1127887"/>
            <a:ext cx="4750494" cy="4346512"/>
            <a:chOff x="5264362" y="475324"/>
            <a:chExt cx="6082639" cy="5565372"/>
          </a:xfrm>
        </p:grpSpPr>
        <p:cxnSp>
          <p:nvCxnSpPr>
            <p:cNvPr id="13" name="Straight Arrow Connector 12">
              <a:extLst>
                <a:ext uri="{FF2B5EF4-FFF2-40B4-BE49-F238E27FC236}">
                  <a16:creationId xmlns:a16="http://schemas.microsoft.com/office/drawing/2014/main" id="{DAA075A4-560D-4929-98B1-EBBB3EC5F975}"/>
                </a:ext>
              </a:extLst>
            </p:cNvPr>
            <p:cNvCxnSpPr>
              <a:cxnSpLocks/>
            </p:cNvCxnSpPr>
            <p:nvPr/>
          </p:nvCxnSpPr>
          <p:spPr>
            <a:xfrm>
              <a:off x="7163214" y="4311396"/>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7CFBD6-12AC-4CDF-99B7-699C0A776287}"/>
                </a:ext>
              </a:extLst>
            </p:cNvPr>
            <p:cNvCxnSpPr>
              <a:cxnSpLocks/>
            </p:cNvCxnSpPr>
            <p:nvPr/>
          </p:nvCxnSpPr>
          <p:spPr>
            <a:xfrm flipV="1">
              <a:off x="7163214" y="475324"/>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4704B7-6722-4414-8E94-6429B3E4A349}"/>
                </a:ext>
              </a:extLst>
            </p:cNvPr>
            <p:cNvSpPr txBox="1"/>
            <p:nvPr/>
          </p:nvSpPr>
          <p:spPr>
            <a:xfrm>
              <a:off x="10103005" y="4441393"/>
              <a:ext cx="1243996" cy="354676"/>
            </a:xfrm>
            <a:prstGeom prst="rect">
              <a:avLst/>
            </a:prstGeom>
            <a:noFill/>
          </p:spPr>
          <p:txBody>
            <a:bodyPr wrap="square" rtlCol="0">
              <a:spAutoFit/>
            </a:bodyPr>
            <a:lstStyle/>
            <a:p>
              <a:r>
                <a:rPr lang="en-US" sz="1200" dirty="0"/>
                <a:t>Dimension 1</a:t>
              </a:r>
            </a:p>
          </p:txBody>
        </p:sp>
        <p:sp>
          <p:nvSpPr>
            <p:cNvPr id="16" name="TextBox 15">
              <a:extLst>
                <a:ext uri="{FF2B5EF4-FFF2-40B4-BE49-F238E27FC236}">
                  <a16:creationId xmlns:a16="http://schemas.microsoft.com/office/drawing/2014/main" id="{A25C9A69-98A3-4B13-9A38-656B9827D6D6}"/>
                </a:ext>
              </a:extLst>
            </p:cNvPr>
            <p:cNvSpPr txBox="1"/>
            <p:nvPr/>
          </p:nvSpPr>
          <p:spPr>
            <a:xfrm rot="16200000">
              <a:off x="6274675" y="963813"/>
              <a:ext cx="1261558" cy="354676"/>
            </a:xfrm>
            <a:prstGeom prst="rect">
              <a:avLst/>
            </a:prstGeom>
            <a:noFill/>
          </p:spPr>
          <p:txBody>
            <a:bodyPr wrap="square" rtlCol="0">
              <a:spAutoFit/>
            </a:bodyPr>
            <a:lstStyle/>
            <a:p>
              <a:r>
                <a:rPr lang="en-US" sz="1200" dirty="0"/>
                <a:t>Dimension 3</a:t>
              </a:r>
            </a:p>
          </p:txBody>
        </p:sp>
        <p:cxnSp>
          <p:nvCxnSpPr>
            <p:cNvPr id="17" name="Straight Arrow Connector 16">
              <a:extLst>
                <a:ext uri="{FF2B5EF4-FFF2-40B4-BE49-F238E27FC236}">
                  <a16:creationId xmlns:a16="http://schemas.microsoft.com/office/drawing/2014/main" id="{DA14AE16-B20D-4087-BC5F-253E1222CBC5}"/>
                </a:ext>
              </a:extLst>
            </p:cNvPr>
            <p:cNvCxnSpPr>
              <a:cxnSpLocks/>
            </p:cNvCxnSpPr>
            <p:nvPr/>
          </p:nvCxnSpPr>
          <p:spPr>
            <a:xfrm flipH="1">
              <a:off x="6135787" y="4309250"/>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921000-A586-45C7-88D9-F7E35F1A2095}"/>
                </a:ext>
              </a:extLst>
            </p:cNvPr>
            <p:cNvSpPr txBox="1"/>
            <p:nvPr/>
          </p:nvSpPr>
          <p:spPr>
            <a:xfrm rot="18220079">
              <a:off x="6171112" y="5232579"/>
              <a:ext cx="1261558" cy="354676"/>
            </a:xfrm>
            <a:prstGeom prst="rect">
              <a:avLst/>
            </a:prstGeom>
            <a:noFill/>
          </p:spPr>
          <p:txBody>
            <a:bodyPr wrap="square" rtlCol="0">
              <a:spAutoFit/>
            </a:bodyPr>
            <a:lstStyle/>
            <a:p>
              <a:r>
                <a:rPr lang="en-US" sz="1200" dirty="0"/>
                <a:t>Dimension 2</a:t>
              </a:r>
            </a:p>
          </p:txBody>
        </p:sp>
        <p:sp>
          <p:nvSpPr>
            <p:cNvPr id="19" name="Oval 18">
              <a:extLst>
                <a:ext uri="{FF2B5EF4-FFF2-40B4-BE49-F238E27FC236}">
                  <a16:creationId xmlns:a16="http://schemas.microsoft.com/office/drawing/2014/main" id="{D5AE6172-E288-4B1C-A282-C37E3499AAA4}"/>
                </a:ext>
              </a:extLst>
            </p:cNvPr>
            <p:cNvSpPr/>
            <p:nvPr/>
          </p:nvSpPr>
          <p:spPr>
            <a:xfrm>
              <a:off x="9614647" y="2546604"/>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C6A7435-D4AE-41A5-837A-E3252A734542}"/>
                </a:ext>
              </a:extLst>
            </p:cNvPr>
            <p:cNvSpPr/>
            <p:nvPr/>
          </p:nvSpPr>
          <p:spPr>
            <a:xfrm>
              <a:off x="6324124" y="3501328"/>
              <a:ext cx="156879" cy="156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E037A-69C5-4779-941A-AFBCD3083FB9}"/>
                </a:ext>
              </a:extLst>
            </p:cNvPr>
            <p:cNvSpPr txBox="1"/>
            <p:nvPr/>
          </p:nvSpPr>
          <p:spPr>
            <a:xfrm>
              <a:off x="9081250" y="1981741"/>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Achieve</a:t>
              </a:r>
            </a:p>
          </p:txBody>
        </p:sp>
        <p:sp>
          <p:nvSpPr>
            <p:cNvPr id="22" name="TextBox 21">
              <a:extLst>
                <a:ext uri="{FF2B5EF4-FFF2-40B4-BE49-F238E27FC236}">
                  <a16:creationId xmlns:a16="http://schemas.microsoft.com/office/drawing/2014/main" id="{3A7409E1-7518-4085-B268-620039C9329A}"/>
                </a:ext>
              </a:extLst>
            </p:cNvPr>
            <p:cNvSpPr txBox="1"/>
            <p:nvPr/>
          </p:nvSpPr>
          <p:spPr>
            <a:xfrm>
              <a:off x="5264362" y="2663496"/>
              <a:ext cx="1465729" cy="512310"/>
            </a:xfrm>
            <a:prstGeom prst="rect">
              <a:avLst/>
            </a:prstGeom>
            <a:noFill/>
          </p:spPr>
          <p:txBody>
            <a:bodyPr wrap="square" rtlCol="0">
              <a:spAutoFit/>
            </a:bodyPr>
            <a:lstStyle/>
            <a:p>
              <a:r>
                <a:rPr lang="en-US" sz="2000" b="1" dirty="0">
                  <a:solidFill>
                    <a:schemeClr val="accent1">
                      <a:lumMod val="75000"/>
                    </a:schemeClr>
                  </a:solidFill>
                  <a:effectLst>
                    <a:outerShdw blurRad="38100" dist="38100" dir="2700000" algn="tl">
                      <a:srgbClr val="000000">
                        <a:alpha val="43137"/>
                      </a:srgbClr>
                    </a:outerShdw>
                  </a:effectLst>
                </a:rPr>
                <a:t>Success</a:t>
              </a:r>
            </a:p>
          </p:txBody>
        </p:sp>
        <p:cxnSp>
          <p:nvCxnSpPr>
            <p:cNvPr id="24" name="Straight Arrow Connector 23">
              <a:extLst>
                <a:ext uri="{FF2B5EF4-FFF2-40B4-BE49-F238E27FC236}">
                  <a16:creationId xmlns:a16="http://schemas.microsoft.com/office/drawing/2014/main" id="{22900701-C915-4072-9748-9BCA98617404}"/>
                </a:ext>
              </a:extLst>
            </p:cNvPr>
            <p:cNvCxnSpPr>
              <a:stCxn id="20" idx="6"/>
              <a:endCxn id="19" idx="2"/>
            </p:cNvCxnSpPr>
            <p:nvPr/>
          </p:nvCxnSpPr>
          <p:spPr>
            <a:xfrm flipV="1">
              <a:off x="6481003" y="2625044"/>
              <a:ext cx="3133644" cy="954724"/>
            </a:xfrm>
            <a:prstGeom prst="straightConnector1">
              <a:avLst/>
            </a:prstGeom>
            <a:ln w="28575">
              <a:headEnd type="triangl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3786F1F-9C29-4007-872B-79B8BD6381F5}"/>
              </a:ext>
            </a:extLst>
          </p:cNvPr>
          <p:cNvSpPr txBox="1"/>
          <p:nvPr/>
        </p:nvSpPr>
        <p:spPr>
          <a:xfrm>
            <a:off x="2695184"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26" name="TextBox 25">
            <a:extLst>
              <a:ext uri="{FF2B5EF4-FFF2-40B4-BE49-F238E27FC236}">
                <a16:creationId xmlns:a16="http://schemas.microsoft.com/office/drawing/2014/main" id="{AA8BB669-DB99-45F8-A40A-398602BCA483}"/>
              </a:ext>
            </a:extLst>
          </p:cNvPr>
          <p:cNvSpPr txBox="1"/>
          <p:nvPr/>
        </p:nvSpPr>
        <p:spPr>
          <a:xfrm>
            <a:off x="6599112" y="3197440"/>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647494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7B0B-A897-4DF1-A0C6-57C95BBA5FCD}"/>
              </a:ext>
            </a:extLst>
          </p:cNvPr>
          <p:cNvPicPr>
            <a:picLocks noChangeAspect="1"/>
          </p:cNvPicPr>
          <p:nvPr/>
        </p:nvPicPr>
        <p:blipFill>
          <a:blip r:embed="rId2"/>
          <a:stretch>
            <a:fillRect/>
          </a:stretch>
        </p:blipFill>
        <p:spPr>
          <a:xfrm>
            <a:off x="3253794" y="1979322"/>
            <a:ext cx="5684411" cy="2899355"/>
          </a:xfrm>
          <a:prstGeom prst="rect">
            <a:avLst/>
          </a:prstGeom>
        </p:spPr>
      </p:pic>
      <p:sp>
        <p:nvSpPr>
          <p:cNvPr id="5" name="TextBox 4">
            <a:extLst>
              <a:ext uri="{FF2B5EF4-FFF2-40B4-BE49-F238E27FC236}">
                <a16:creationId xmlns:a16="http://schemas.microsoft.com/office/drawing/2014/main" id="{E60D31DD-73F3-4DB3-8A94-7C7D5DBFA910}"/>
              </a:ext>
            </a:extLst>
          </p:cNvPr>
          <p:cNvSpPr txBox="1"/>
          <p:nvPr/>
        </p:nvSpPr>
        <p:spPr>
          <a:xfrm>
            <a:off x="4699971" y="322548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738636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BC987710-3231-4828-8A0C-764E3327B59E}"/>
              </a:ext>
            </a:extLst>
          </p:cNvPr>
          <p:cNvGrpSpPr/>
          <p:nvPr/>
        </p:nvGrpSpPr>
        <p:grpSpPr>
          <a:xfrm>
            <a:off x="7900770" y="3383364"/>
            <a:ext cx="2440611" cy="942950"/>
            <a:chOff x="7900770" y="3383364"/>
            <a:chExt cx="2440611" cy="942950"/>
          </a:xfrm>
        </p:grpSpPr>
        <p:sp>
          <p:nvSpPr>
            <p:cNvPr id="46" name="Rectangle 45">
              <a:extLst>
                <a:ext uri="{FF2B5EF4-FFF2-40B4-BE49-F238E27FC236}">
                  <a16:creationId xmlns:a16="http://schemas.microsoft.com/office/drawing/2014/main" id="{E2D3D15B-6CF2-4BD4-979A-3D70664C8555}"/>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5B1EA8-ECB3-443D-8753-5F98003DBA05}"/>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06013D-73B7-4789-B253-ABF303129D88}"/>
                    </a:ext>
                  </a:extLst>
                </p:cNvPr>
                <p:cNvSpPr/>
                <p:nvPr/>
              </p:nvSpPr>
              <p:spPr>
                <a:xfrm>
                  <a:off x="9128613" y="3973461"/>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48" name="Rectangle 47">
                  <a:extLst>
                    <a:ext uri="{FF2B5EF4-FFF2-40B4-BE49-F238E27FC236}">
                      <a16:creationId xmlns:a16="http://schemas.microsoft.com/office/drawing/2014/main" id="{2806013D-73B7-4789-B253-ABF303129D88}"/>
                    </a:ext>
                  </a:extLst>
                </p:cNvPr>
                <p:cNvSpPr>
                  <a:spLocks noRot="1" noChangeAspect="1" noMove="1" noResize="1" noEditPoints="1" noAdjustHandles="1" noChangeArrowheads="1" noChangeShapeType="1" noTextEdit="1"/>
                </p:cNvSpPr>
                <p:nvPr/>
              </p:nvSpPr>
              <p:spPr>
                <a:xfrm>
                  <a:off x="9128613" y="3973461"/>
                  <a:ext cx="1212768" cy="323165"/>
                </a:xfrm>
                <a:prstGeom prst="rect">
                  <a:avLst/>
                </a:prstGeom>
                <a:blipFill>
                  <a:blip r:embed="rId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C68F39B-1087-41A0-B299-7AA5125BED82}"/>
                    </a:ext>
                  </a:extLst>
                </p:cNvPr>
                <p:cNvSpPr/>
                <p:nvPr/>
              </p:nvSpPr>
              <p:spPr>
                <a:xfrm>
                  <a:off x="7900770" y="400314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49" name="Rectangle 48">
                  <a:extLst>
                    <a:ext uri="{FF2B5EF4-FFF2-40B4-BE49-F238E27FC236}">
                      <a16:creationId xmlns:a16="http://schemas.microsoft.com/office/drawing/2014/main" id="{CC68F39B-1087-41A0-B299-7AA5125BED82}"/>
                    </a:ext>
                  </a:extLst>
                </p:cNvPr>
                <p:cNvSpPr>
                  <a:spLocks noRot="1" noChangeAspect="1" noMove="1" noResize="1" noEditPoints="1" noAdjustHandles="1" noChangeArrowheads="1" noChangeShapeType="1" noTextEdit="1"/>
                </p:cNvSpPr>
                <p:nvPr/>
              </p:nvSpPr>
              <p:spPr>
                <a:xfrm>
                  <a:off x="7900770" y="4003149"/>
                  <a:ext cx="689612" cy="323165"/>
                </a:xfrm>
                <a:prstGeom prst="rect">
                  <a:avLst/>
                </a:prstGeom>
                <a:blipFill>
                  <a:blip r:embed="rId6"/>
                  <a:stretch>
                    <a:fillRect l="-3540" t="-5660" r="-2655" b="-188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C72EE448-8690-4E3D-8183-B07FE2EA221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FD6CC04-5864-4D4C-BFB4-3F4F60C35DDB}"/>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51" name="TextBox 50">
                  <a:extLst>
                    <a:ext uri="{FF2B5EF4-FFF2-40B4-BE49-F238E27FC236}">
                      <a16:creationId xmlns:a16="http://schemas.microsoft.com/office/drawing/2014/main" id="{4FD6CC04-5864-4D4C-BFB4-3F4F60C35DDB}"/>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7"/>
                  <a:stretch>
                    <a:fillRect l="-3922" t="-3774" b="-2075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256440" y="2816248"/>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1758691" y="3067374"/>
            <a:ext cx="6174021" cy="3401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2</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8"/>
                <a:stretch>
                  <a:fillRect l="-14159" t="-8974" b="-30769"/>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33E4F757-D349-4B56-BCBD-10B851C788E6}"/>
              </a:ext>
            </a:extLst>
          </p:cNvPr>
          <p:cNvGrpSpPr/>
          <p:nvPr/>
        </p:nvGrpSpPr>
        <p:grpSpPr>
          <a:xfrm>
            <a:off x="8074032" y="2104302"/>
            <a:ext cx="2504790" cy="975897"/>
            <a:chOff x="7869553" y="3383364"/>
            <a:chExt cx="2504790" cy="975897"/>
          </a:xfrm>
        </p:grpSpPr>
        <p:sp>
          <p:nvSpPr>
            <p:cNvPr id="67" name="Rectangle 66">
              <a:extLst>
                <a:ext uri="{FF2B5EF4-FFF2-40B4-BE49-F238E27FC236}">
                  <a16:creationId xmlns:a16="http://schemas.microsoft.com/office/drawing/2014/main" id="{78F9649C-3FDC-4BBA-B9CE-3E346775439F}"/>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161575" y="4036096"/>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161575" y="4036096"/>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7869553" y="3970850"/>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7869553" y="3970850"/>
                  <a:ext cx="689612" cy="323165"/>
                </a:xfrm>
                <a:prstGeom prst="rect">
                  <a:avLst/>
                </a:prstGeom>
                <a:blipFill>
                  <a:blip r:embed="rId10"/>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7ED5E7-1C56-4803-9A04-A9F1A70B0592}"/>
              </a:ext>
            </a:extLst>
          </p:cNvPr>
          <p:cNvGrpSpPr/>
          <p:nvPr/>
        </p:nvGrpSpPr>
        <p:grpSpPr>
          <a:xfrm>
            <a:off x="9809952" y="4025270"/>
            <a:ext cx="2397391" cy="962747"/>
            <a:chOff x="7869223" y="3383364"/>
            <a:chExt cx="2397391" cy="962747"/>
          </a:xfrm>
        </p:grpSpPr>
        <p:sp>
          <p:nvSpPr>
            <p:cNvPr id="74" name="Rectangle 73">
              <a:extLst>
                <a:ext uri="{FF2B5EF4-FFF2-40B4-BE49-F238E27FC236}">
                  <a16:creationId xmlns:a16="http://schemas.microsoft.com/office/drawing/2014/main" id="{4C15C658-AAB4-4F73-A46B-C238A5ACD844}"/>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1F18B2B-BF4B-4D40-9ACA-4298F20B10E6}"/>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1E5C74DD-C88A-499A-85A0-87D7F92182A5}"/>
                    </a:ext>
                  </a:extLst>
                </p:cNvPr>
                <p:cNvSpPr/>
                <p:nvPr/>
              </p:nvSpPr>
              <p:spPr>
                <a:xfrm>
                  <a:off x="9053846" y="4013860"/>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76" name="Rectangle 75">
                  <a:extLst>
                    <a:ext uri="{FF2B5EF4-FFF2-40B4-BE49-F238E27FC236}">
                      <a16:creationId xmlns:a16="http://schemas.microsoft.com/office/drawing/2014/main" id="{1E5C74DD-C88A-499A-85A0-87D7F92182A5}"/>
                    </a:ext>
                  </a:extLst>
                </p:cNvPr>
                <p:cNvSpPr>
                  <a:spLocks noRot="1" noChangeAspect="1" noMove="1" noResize="1" noEditPoints="1" noAdjustHandles="1" noChangeArrowheads="1" noChangeShapeType="1" noTextEdit="1"/>
                </p:cNvSpPr>
                <p:nvPr/>
              </p:nvSpPr>
              <p:spPr>
                <a:xfrm>
                  <a:off x="9053846" y="4013860"/>
                  <a:ext cx="1212768" cy="323165"/>
                </a:xfrm>
                <a:prstGeom prst="rect">
                  <a:avLst/>
                </a:prstGeom>
                <a:blipFill>
                  <a:blip r:embed="rId12"/>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FCD6C352-57A2-4729-8AFD-685E4445479F}"/>
                    </a:ext>
                  </a:extLst>
                </p:cNvPr>
                <p:cNvSpPr/>
                <p:nvPr/>
              </p:nvSpPr>
              <p:spPr>
                <a:xfrm>
                  <a:off x="7869223" y="4022946"/>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smtClean="0">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77" name="Rectangle 76">
                  <a:extLst>
                    <a:ext uri="{FF2B5EF4-FFF2-40B4-BE49-F238E27FC236}">
                      <a16:creationId xmlns:a16="http://schemas.microsoft.com/office/drawing/2014/main" id="{FCD6C352-57A2-4729-8AFD-685E4445479F}"/>
                    </a:ext>
                  </a:extLst>
                </p:cNvPr>
                <p:cNvSpPr>
                  <a:spLocks noRot="1" noChangeAspect="1" noMove="1" noResize="1" noEditPoints="1" noAdjustHandles="1" noChangeArrowheads="1" noChangeShapeType="1" noTextEdit="1"/>
                </p:cNvSpPr>
                <p:nvPr/>
              </p:nvSpPr>
              <p:spPr>
                <a:xfrm>
                  <a:off x="7869223" y="4022946"/>
                  <a:ext cx="689612" cy="323165"/>
                </a:xfrm>
                <a:prstGeom prst="rect">
                  <a:avLst/>
                </a:prstGeom>
                <a:blipFill>
                  <a:blip r:embed="rId13"/>
                  <a:stretch>
                    <a:fillRect l="-3540" t="-3774" r="-2655" b="-20755"/>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E335BA2A-8B37-4A64-A412-EAAED7E81A07}"/>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654E3D5-16E3-49B2-9AFA-82ECCF649314}"/>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9" name="TextBox 78">
                  <a:extLst>
                    <a:ext uri="{FF2B5EF4-FFF2-40B4-BE49-F238E27FC236}">
                      <a16:creationId xmlns:a16="http://schemas.microsoft.com/office/drawing/2014/main" id="{2654E3D5-16E3-49B2-9AFA-82ECCF649314}"/>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4"/>
                  <a:stretch>
                    <a:fillRect l="-3960" t="-3774" b="-20755"/>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8512F5AB-42D6-4857-B830-502D8D00A28F}"/>
              </a:ext>
            </a:extLst>
          </p:cNvPr>
          <p:cNvGrpSpPr/>
          <p:nvPr/>
        </p:nvGrpSpPr>
        <p:grpSpPr>
          <a:xfrm>
            <a:off x="9980508" y="2775680"/>
            <a:ext cx="2285546" cy="947640"/>
            <a:chOff x="7859640" y="3383364"/>
            <a:chExt cx="2285546" cy="947640"/>
          </a:xfrm>
        </p:grpSpPr>
        <p:sp>
          <p:nvSpPr>
            <p:cNvPr id="98" name="Rectangle 97">
              <a:extLst>
                <a:ext uri="{FF2B5EF4-FFF2-40B4-BE49-F238E27FC236}">
                  <a16:creationId xmlns:a16="http://schemas.microsoft.com/office/drawing/2014/main" id="{2196F85D-7A20-433F-A4F8-49B6120A6641}"/>
                </a:ext>
              </a:extLst>
            </p:cNvPr>
            <p:cNvSpPr/>
            <p:nvPr/>
          </p:nvSpPr>
          <p:spPr>
            <a:xfrm>
              <a:off x="8093511"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F5C4438-D8EA-4235-9609-32CB5634DE2A}"/>
                </a:ext>
              </a:extLst>
            </p:cNvPr>
            <p:cNvSpPr/>
            <p:nvPr/>
          </p:nvSpPr>
          <p:spPr>
            <a:xfrm>
              <a:off x="9605473" y="3684408"/>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A3033798-383B-470C-AAA8-AECE24E1347E}"/>
                    </a:ext>
                  </a:extLst>
                </p:cNvPr>
                <p:cNvSpPr/>
                <p:nvPr/>
              </p:nvSpPr>
              <p:spPr>
                <a:xfrm>
                  <a:off x="8932418" y="4007839"/>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𝟐</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100" name="Rectangle 99">
                  <a:extLst>
                    <a:ext uri="{FF2B5EF4-FFF2-40B4-BE49-F238E27FC236}">
                      <a16:creationId xmlns:a16="http://schemas.microsoft.com/office/drawing/2014/main" id="{A3033798-383B-470C-AAA8-AECE24E1347E}"/>
                    </a:ext>
                  </a:extLst>
                </p:cNvPr>
                <p:cNvSpPr>
                  <a:spLocks noRot="1" noChangeAspect="1" noMove="1" noResize="1" noEditPoints="1" noAdjustHandles="1" noChangeArrowheads="1" noChangeShapeType="1" noTextEdit="1"/>
                </p:cNvSpPr>
                <p:nvPr/>
              </p:nvSpPr>
              <p:spPr>
                <a:xfrm>
                  <a:off x="8932418" y="4007839"/>
                  <a:ext cx="1212768" cy="323165"/>
                </a:xfrm>
                <a:prstGeom prst="rect">
                  <a:avLst/>
                </a:prstGeom>
                <a:blipFill>
                  <a:blip r:embed="rId15"/>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03FA617A-F0F1-4493-8099-9CAE3D530561}"/>
                    </a:ext>
                  </a:extLst>
                </p:cNvPr>
                <p:cNvSpPr/>
                <p:nvPr/>
              </p:nvSpPr>
              <p:spPr>
                <a:xfrm>
                  <a:off x="7859640" y="4001489"/>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𝟒</m:t>
                          </m:r>
                        </m:sub>
                      </m:sSub>
                    </m:oMath>
                  </a14:m>
                  <a:r>
                    <a:rPr lang="en-US" sz="1500" b="1" dirty="0">
                      <a:solidFill>
                        <a:srgbClr val="FF0000"/>
                      </a:solidFill>
                    </a:rPr>
                    <a:t>)</a:t>
                  </a:r>
                </a:p>
              </p:txBody>
            </p:sp>
          </mc:Choice>
          <mc:Fallback xmlns="">
            <p:sp>
              <p:nvSpPr>
                <p:cNvPr id="101" name="Rectangle 100">
                  <a:extLst>
                    <a:ext uri="{FF2B5EF4-FFF2-40B4-BE49-F238E27FC236}">
                      <a16:creationId xmlns:a16="http://schemas.microsoft.com/office/drawing/2014/main" id="{03FA617A-F0F1-4493-8099-9CAE3D530561}"/>
                    </a:ext>
                  </a:extLst>
                </p:cNvPr>
                <p:cNvSpPr>
                  <a:spLocks noRot="1" noChangeAspect="1" noMove="1" noResize="1" noEditPoints="1" noAdjustHandles="1" noChangeArrowheads="1" noChangeShapeType="1" noTextEdit="1"/>
                </p:cNvSpPr>
                <p:nvPr/>
              </p:nvSpPr>
              <p:spPr>
                <a:xfrm>
                  <a:off x="7859640" y="4001489"/>
                  <a:ext cx="689612" cy="323165"/>
                </a:xfrm>
                <a:prstGeom prst="rect">
                  <a:avLst/>
                </a:prstGeom>
                <a:blipFill>
                  <a:blip r:embed="rId16"/>
                  <a:stretch>
                    <a:fillRect l="-3540" t="-5660" r="-2655" b="-18868"/>
                  </a:stretch>
                </a:blipFill>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312C9155-7FA2-4B4A-A9A0-3C982E2B670B}"/>
                </a:ext>
              </a:extLst>
            </p:cNvPr>
            <p:cNvCxnSpPr>
              <a:cxnSpLocks/>
            </p:cNvCxnSpPr>
            <p:nvPr/>
          </p:nvCxnSpPr>
          <p:spPr>
            <a:xfrm>
              <a:off x="8400652" y="3837977"/>
              <a:ext cx="12048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DAA8104-2CD6-4C2B-8BF5-54C4B0A483A2}"/>
                    </a:ext>
                  </a:extLst>
                </p:cNvPr>
                <p:cNvSpPr txBox="1"/>
                <p:nvPr/>
              </p:nvSpPr>
              <p:spPr>
                <a:xfrm>
                  <a:off x="8743662" y="3383364"/>
                  <a:ext cx="620369" cy="323165"/>
                </a:xfrm>
                <a:prstGeom prst="rect">
                  <a:avLst/>
                </a:prstGeom>
                <a:noFill/>
              </p:spPr>
              <p:txBody>
                <a:bodyPr wrap="square" rtlCol="0">
                  <a:spAutoFit/>
                </a:bodyPr>
                <a:lstStyle/>
                <a:p>
                  <a:r>
                    <a:rPr lang="en-US" sz="1500" b="1" dirty="0">
                      <a:solidFill>
                        <a:srgbClr val="FF0000"/>
                      </a:solidFill>
                    </a:rPr>
                    <a:t>2</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3" name="TextBox 102">
                  <a:extLst>
                    <a:ext uri="{FF2B5EF4-FFF2-40B4-BE49-F238E27FC236}">
                      <a16:creationId xmlns:a16="http://schemas.microsoft.com/office/drawing/2014/main" id="{EDAA8104-2CD6-4C2B-8BF5-54C4B0A483A2}"/>
                    </a:ext>
                  </a:extLst>
                </p:cNvPr>
                <p:cNvSpPr txBox="1">
                  <a:spLocks noRot="1" noChangeAspect="1" noMove="1" noResize="1" noEditPoints="1" noAdjustHandles="1" noChangeArrowheads="1" noChangeShapeType="1" noTextEdit="1"/>
                </p:cNvSpPr>
                <p:nvPr/>
              </p:nvSpPr>
              <p:spPr>
                <a:xfrm>
                  <a:off x="8743662" y="3383364"/>
                  <a:ext cx="620369" cy="323165"/>
                </a:xfrm>
                <a:prstGeom prst="rect">
                  <a:avLst/>
                </a:prstGeom>
                <a:blipFill>
                  <a:blip r:embed="rId17"/>
                  <a:stretch>
                    <a:fillRect l="-3922" t="-3774" b="-20755"/>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6EC787FD-FD62-4AA4-9989-66C548FF5180}"/>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6A1E34B-BB64-424D-B88F-BA99D660D725}"/>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9" name="TextBox 58">
                <a:extLst>
                  <a:ext uri="{FF2B5EF4-FFF2-40B4-BE49-F238E27FC236}">
                    <a16:creationId xmlns:a16="http://schemas.microsoft.com/office/drawing/2014/main" id="{66A1E34B-BB64-424D-B88F-BA99D660D725}"/>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8"/>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A7969E0-8EAC-49ED-A38A-3A4547CD4844}"/>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60" name="TextBox 59">
                <a:extLst>
                  <a:ext uri="{FF2B5EF4-FFF2-40B4-BE49-F238E27FC236}">
                    <a16:creationId xmlns:a16="http://schemas.microsoft.com/office/drawing/2014/main" id="{0A7969E0-8EAC-49ED-A38A-3A4547CD4844}"/>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9"/>
                <a:stretch>
                  <a:fillRect l="-2349" t="-5085" b="-2033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0C3C93E9-B9B8-4D3F-9269-7E85AE4C82FF}"/>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1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A36FD1-99A7-4ED7-9CE5-C533B36241BA}"/>
              </a:ext>
            </a:extLst>
          </p:cNvPr>
          <p:cNvPicPr>
            <a:picLocks noChangeAspect="1"/>
          </p:cNvPicPr>
          <p:nvPr/>
        </p:nvPicPr>
        <p:blipFill>
          <a:blip r:embed="rId2"/>
          <a:stretch>
            <a:fillRect/>
          </a:stretch>
        </p:blipFill>
        <p:spPr>
          <a:xfrm>
            <a:off x="7932712" y="1810665"/>
            <a:ext cx="4265448" cy="3193673"/>
          </a:xfrm>
          <a:prstGeom prst="rect">
            <a:avLst/>
          </a:prstGeom>
        </p:spPr>
      </p:pic>
      <p:grpSp>
        <p:nvGrpSpPr>
          <p:cNvPr id="12" name="Group 11">
            <a:extLst>
              <a:ext uri="{FF2B5EF4-FFF2-40B4-BE49-F238E27FC236}">
                <a16:creationId xmlns:a16="http://schemas.microsoft.com/office/drawing/2014/main" id="{6387BA45-F631-481F-831E-6A366B86B205}"/>
              </a:ext>
            </a:extLst>
          </p:cNvPr>
          <p:cNvGrpSpPr/>
          <p:nvPr/>
        </p:nvGrpSpPr>
        <p:grpSpPr>
          <a:xfrm>
            <a:off x="251709" y="1529951"/>
            <a:ext cx="6411029" cy="3863704"/>
            <a:chOff x="1856979" y="748377"/>
            <a:chExt cx="9143135" cy="5510249"/>
          </a:xfrm>
        </p:grpSpPr>
        <p:cxnSp>
          <p:nvCxnSpPr>
            <p:cNvPr id="13" name="Straight Connector 12">
              <a:extLst>
                <a:ext uri="{FF2B5EF4-FFF2-40B4-BE49-F238E27FC236}">
                  <a16:creationId xmlns:a16="http://schemas.microsoft.com/office/drawing/2014/main" id="{9C2C1A3B-A1B2-4F01-8260-FDEF8D8D1D03}"/>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90E411-17D2-41B1-8E44-77DB789B5D23}"/>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36401-854F-4B3B-8415-EFB4A4DA6B2E}"/>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E4228-272D-4002-A043-619BB62A87A5}"/>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4DCCD5B-9F08-43C6-9D42-961F992084B1}"/>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47EB-7CB1-4696-AEB8-1E2EB381AA53}"/>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6265DE8-30A3-4515-8246-57124B5B4DF7}"/>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70E4CA-ABA5-4303-967B-502E11928133}"/>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4A7CF0-8252-42B5-A33A-12CE22917FBB}"/>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65CAC0-B403-44D6-AFD6-9B0CA6F7F0B6}"/>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02B8EE-891E-437D-9700-EEAAC91D1C30}"/>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C8B712-39FB-423E-BD66-543C5C13AD10}"/>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1A088-3FE0-49A6-8427-07347F04F6AF}"/>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892E6D-8B81-42F2-9191-E6A0761C484A}"/>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2AD4A5C-AABB-49DF-BC10-C4E4185FDC69}"/>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5C86-C184-44BD-9157-8D007DC1CC52}"/>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B8D0279-F727-4C70-B0BB-A73E9729110C}"/>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8C35E6-30F0-4081-9CFC-3246D2286B35}"/>
                    </a:ext>
                  </a:extLst>
                </p:cNvPr>
                <p:cNvSpPr txBox="1"/>
                <p:nvPr/>
              </p:nvSpPr>
              <p:spPr>
                <a:xfrm>
                  <a:off x="9651888" y="2441340"/>
                  <a:ext cx="134822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1700" i="1" smtClean="0">
                              <a:solidFill>
                                <a:schemeClr val="accent5">
                                  <a:lumMod val="50000"/>
                                </a:schemeClr>
                              </a:solidFill>
                              <a:latin typeface="Cambria Math" panose="02040503050406030204" pitchFamily="18" charset="0"/>
                            </a:rPr>
                          </m:ctrlPr>
                        </m:sSupPr>
                        <m:e>
                          <m:r>
                            <a:rPr lang="el-GR" sz="17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1700" b="0" i="1" smtClean="0">
                              <a:solidFill>
                                <a:schemeClr val="accent5">
                                  <a:lumMod val="50000"/>
                                </a:schemeClr>
                              </a:solidFill>
                              <a:latin typeface="Cambria Math" panose="02040503050406030204" pitchFamily="18" charset="0"/>
                            </a:rPr>
                            <m:t>2</m:t>
                          </m:r>
                        </m:sup>
                      </m:sSup>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3A8C35E6-30F0-4081-9CFC-3246D2286B35}"/>
                    </a:ext>
                  </a:extLst>
                </p:cNvPr>
                <p:cNvSpPr txBox="1">
                  <a:spLocks noRot="1" noChangeAspect="1" noMove="1" noResize="1" noEditPoints="1" noAdjustHandles="1" noChangeArrowheads="1" noChangeShapeType="1" noTextEdit="1"/>
                </p:cNvSpPr>
                <p:nvPr/>
              </p:nvSpPr>
              <p:spPr>
                <a:xfrm>
                  <a:off x="9651888" y="2441340"/>
                  <a:ext cx="1348226" cy="504778"/>
                </a:xfrm>
                <a:prstGeom prst="rect">
                  <a:avLst/>
                </a:prstGeom>
                <a:blipFill>
                  <a:blip r:embed="rId3"/>
                  <a:stretch>
                    <a:fillRect l="-4516" t="-6897" b="-224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6D43B54-E3CD-47F3-A575-25757AA9C3A1}"/>
                </a:ext>
              </a:extLst>
            </p:cNvPr>
            <p:cNvSpPr txBox="1"/>
            <p:nvPr/>
          </p:nvSpPr>
          <p:spPr>
            <a:xfrm>
              <a:off x="6743471" y="4931945"/>
              <a:ext cx="2597286" cy="504778"/>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a:t>
              </a:r>
            </a:p>
          </p:txBody>
        </p:sp>
        <p:sp>
          <p:nvSpPr>
            <p:cNvPr id="32" name="TextBox 31">
              <a:extLst>
                <a:ext uri="{FF2B5EF4-FFF2-40B4-BE49-F238E27FC236}">
                  <a16:creationId xmlns:a16="http://schemas.microsoft.com/office/drawing/2014/main" id="{C620B33A-2488-4667-9F57-2EDE04C09B54}"/>
                </a:ext>
              </a:extLst>
            </p:cNvPr>
            <p:cNvSpPr txBox="1"/>
            <p:nvPr/>
          </p:nvSpPr>
          <p:spPr>
            <a:xfrm>
              <a:off x="5235783" y="5688006"/>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F5F17BC-55BF-425F-8151-D816360948B3}"/>
                    </a:ext>
                  </a:extLst>
                </p:cNvPr>
                <p:cNvSpPr txBox="1"/>
                <p:nvPr/>
              </p:nvSpPr>
              <p:spPr>
                <a:xfrm rot="16200000">
                  <a:off x="435805" y="2169551"/>
                  <a:ext cx="3412967" cy="57062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0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3F5F17BC-55BF-425F-8151-D816360948B3}"/>
                    </a:ext>
                  </a:extLst>
                </p:cNvPr>
                <p:cNvSpPr txBox="1">
                  <a:spLocks noRot="1" noChangeAspect="1" noMove="1" noResize="1" noEditPoints="1" noAdjustHandles="1" noChangeArrowheads="1" noChangeShapeType="1" noTextEdit="1"/>
                </p:cNvSpPr>
                <p:nvPr/>
              </p:nvSpPr>
              <p:spPr>
                <a:xfrm rot="16200000">
                  <a:off x="435805" y="2169551"/>
                  <a:ext cx="3412967" cy="570620"/>
                </a:xfrm>
                <a:prstGeom prst="rect">
                  <a:avLst/>
                </a:prstGeom>
                <a:blipFill>
                  <a:blip r:embed="rId4"/>
                  <a:stretch>
                    <a:fillRect l="-6061" r="-27273" b="-2545"/>
                  </a:stretch>
                </a:blipFill>
              </p:spPr>
              <p:txBody>
                <a:bodyPr/>
                <a:lstStyle/>
                <a:p>
                  <a:r>
                    <a:rPr lang="en-US">
                      <a:noFill/>
                    </a:rPr>
                    <a:t> </a:t>
                  </a:r>
                </a:p>
              </p:txBody>
            </p:sp>
          </mc:Fallback>
        </mc:AlternateContent>
      </p:grpSp>
      <p:sp>
        <p:nvSpPr>
          <p:cNvPr id="87" name="Oval 86">
            <a:extLst>
              <a:ext uri="{FF2B5EF4-FFF2-40B4-BE49-F238E27FC236}">
                <a16:creationId xmlns:a16="http://schemas.microsoft.com/office/drawing/2014/main" id="{80E27E6A-8BAC-4445-8A37-5C0AD40BDD76}"/>
              </a:ext>
            </a:extLst>
          </p:cNvPr>
          <p:cNvSpPr/>
          <p:nvPr/>
        </p:nvSpPr>
        <p:spPr>
          <a:xfrm>
            <a:off x="1724790" y="2649946"/>
            <a:ext cx="502251" cy="502251"/>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268C97AC-4521-41E0-B508-28144DB86100}"/>
              </a:ext>
            </a:extLst>
          </p:cNvPr>
          <p:cNvCxnSpPr>
            <a:cxnSpLocks/>
            <a:stCxn id="87" idx="6"/>
            <a:endCxn id="5" idx="1"/>
          </p:cNvCxnSpPr>
          <p:nvPr/>
        </p:nvCxnSpPr>
        <p:spPr>
          <a:xfrm>
            <a:off x="2227041" y="2901072"/>
            <a:ext cx="5705671" cy="50643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9B33002-A816-4EBC-B746-D860048D6913}"/>
                  </a:ext>
                </a:extLst>
              </p:cNvPr>
              <p:cNvSpPr txBox="1"/>
              <p:nvPr/>
            </p:nvSpPr>
            <p:spPr>
              <a:xfrm>
                <a:off x="5103944" y="3433457"/>
                <a:ext cx="689911" cy="477054"/>
              </a:xfrm>
              <a:prstGeom prst="rect">
                <a:avLst/>
              </a:prstGeom>
              <a:noFill/>
            </p:spPr>
            <p:txBody>
              <a:bodyPr wrap="square" rtlCol="0">
                <a:spAutoFit/>
              </a:bodyPr>
              <a:lstStyle/>
              <a:p>
                <a:r>
                  <a:rPr lang="en-US" sz="2500" b="1" dirty="0">
                    <a:solidFill>
                      <a:srgbClr val="00B050"/>
                    </a:solidFill>
                  </a:rPr>
                  <a:t>3</a:t>
                </a:r>
                <a14:m>
                  <m:oMath xmlns:m="http://schemas.openxmlformats.org/officeDocument/2006/math">
                    <m:r>
                      <a:rPr lang="en-US" sz="2500" b="1" i="1" smtClean="0">
                        <a:solidFill>
                          <a:srgbClr val="00B050"/>
                        </a:solidFill>
                        <a:latin typeface="Cambria Math" panose="02040503050406030204" pitchFamily="18" charset="0"/>
                      </a:rPr>
                      <m:t>𝒎</m:t>
                    </m:r>
                  </m:oMath>
                </a14:m>
                <a:endParaRPr lang="en-US" sz="2500" dirty="0">
                  <a:solidFill>
                    <a:srgbClr val="00B050"/>
                  </a:solidFill>
                </a:endParaRPr>
              </a:p>
            </p:txBody>
          </p:sp>
        </mc:Choice>
        <mc:Fallback xmlns="">
          <p:sp>
            <p:nvSpPr>
              <p:cNvPr id="91" name="TextBox 90">
                <a:extLst>
                  <a:ext uri="{FF2B5EF4-FFF2-40B4-BE49-F238E27FC236}">
                    <a16:creationId xmlns:a16="http://schemas.microsoft.com/office/drawing/2014/main" id="{E9B33002-A816-4EBC-B746-D860048D6913}"/>
                  </a:ext>
                </a:extLst>
              </p:cNvPr>
              <p:cNvSpPr txBox="1">
                <a:spLocks noRot="1" noChangeAspect="1" noMove="1" noResize="1" noEditPoints="1" noAdjustHandles="1" noChangeArrowheads="1" noChangeShapeType="1" noTextEdit="1"/>
              </p:cNvSpPr>
              <p:nvPr/>
            </p:nvSpPr>
            <p:spPr>
              <a:xfrm>
                <a:off x="5103944" y="3433457"/>
                <a:ext cx="689911" cy="477054"/>
              </a:xfrm>
              <a:prstGeom prst="rect">
                <a:avLst/>
              </a:prstGeom>
              <a:blipFill>
                <a:blip r:embed="rId5"/>
                <a:stretch>
                  <a:fillRect l="-14159" t="-8974" b="-3076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4879C13-7F34-4BE9-8CD2-B3F25E2FAC52}"/>
              </a:ext>
            </a:extLst>
          </p:cNvPr>
          <p:cNvGrpSpPr/>
          <p:nvPr/>
        </p:nvGrpSpPr>
        <p:grpSpPr>
          <a:xfrm>
            <a:off x="8074032" y="2150955"/>
            <a:ext cx="3123102" cy="882605"/>
            <a:chOff x="8074032" y="2150955"/>
            <a:chExt cx="3123102" cy="882605"/>
          </a:xfrm>
        </p:grpSpPr>
        <p:sp>
          <p:nvSpPr>
            <p:cNvPr id="67" name="Rectangle 66">
              <a:extLst>
                <a:ext uri="{FF2B5EF4-FFF2-40B4-BE49-F238E27FC236}">
                  <a16:creationId xmlns:a16="http://schemas.microsoft.com/office/drawing/2014/main" id="{78F9649C-3FDC-4BBA-B9CE-3E346775439F}"/>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E48FB-70C5-41D9-A829-2F8A8109F484}"/>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227A719-263A-48EF-B65D-AEDA062BD779}"/>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69" name="Rectangle 68">
                  <a:extLst>
                    <a:ext uri="{FF2B5EF4-FFF2-40B4-BE49-F238E27FC236}">
                      <a16:creationId xmlns:a16="http://schemas.microsoft.com/office/drawing/2014/main" id="{5227A719-263A-48EF-B65D-AEDA062BD779}"/>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6"/>
                  <a:stretch>
                    <a:fillRect l="-2010" t="-5660"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DB26C92-C2EF-4413-9DE2-FBAA0552C34B}"/>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𝟏</m:t>
                          </m:r>
                        </m:sub>
                      </m:sSub>
                    </m:oMath>
                  </a14:m>
                  <a:r>
                    <a:rPr lang="en-US" sz="1500" b="1" dirty="0">
                      <a:solidFill>
                        <a:srgbClr val="FF0000"/>
                      </a:solidFill>
                    </a:rPr>
                    <a:t>)</a:t>
                  </a:r>
                </a:p>
              </p:txBody>
            </p:sp>
          </mc:Choice>
          <mc:Fallback xmlns="">
            <p:sp>
              <p:nvSpPr>
                <p:cNvPr id="70" name="Rectangle 69">
                  <a:extLst>
                    <a:ext uri="{FF2B5EF4-FFF2-40B4-BE49-F238E27FC236}">
                      <a16:creationId xmlns:a16="http://schemas.microsoft.com/office/drawing/2014/main" id="{9DB26C92-C2EF-4413-9DE2-FBAA0552C34B}"/>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7"/>
                  <a:stretch>
                    <a:fillRect l="-3509" t="-5660" r="-1754" b="-18868"/>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FD31652D-C337-4BEA-9DEC-04944E13C705}"/>
                </a:ext>
              </a:extLst>
            </p:cNvPr>
            <p:cNvCxnSpPr>
              <a:cxnSpLocks/>
              <a:endCxn id="68"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FF3ECAD-49B6-4948-AA6E-4799B33E8A2C}"/>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72" name="TextBox 71">
                  <a:extLst>
                    <a:ext uri="{FF2B5EF4-FFF2-40B4-BE49-F238E27FC236}">
                      <a16:creationId xmlns:a16="http://schemas.microsoft.com/office/drawing/2014/main" id="{0FF3ECAD-49B6-4948-AA6E-4799B33E8A2C}"/>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8"/>
                  <a:stretch>
                    <a:fillRect l="-3922" t="-3774" b="-18868"/>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F1B2E5A-9194-43FF-885E-AAFC8F394DF3}"/>
              </a:ext>
            </a:extLst>
          </p:cNvPr>
          <p:cNvGrpSpPr/>
          <p:nvPr/>
        </p:nvGrpSpPr>
        <p:grpSpPr>
          <a:xfrm>
            <a:off x="7873465" y="4056606"/>
            <a:ext cx="3123102" cy="882605"/>
            <a:chOff x="8074032" y="2150955"/>
            <a:chExt cx="3123102" cy="882605"/>
          </a:xfrm>
        </p:grpSpPr>
        <p:sp>
          <p:nvSpPr>
            <p:cNvPr id="82" name="Rectangle 81">
              <a:extLst>
                <a:ext uri="{FF2B5EF4-FFF2-40B4-BE49-F238E27FC236}">
                  <a16:creationId xmlns:a16="http://schemas.microsoft.com/office/drawing/2014/main" id="{15453D30-789E-4E92-8375-65CC80D527BE}"/>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7E7E9F0-54A0-43EA-B99B-F9ADC41E8BCC}"/>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556FEB0-D844-4461-BC89-94D9F3C07AA2}"/>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84" name="Rectangle 83">
                  <a:extLst>
                    <a:ext uri="{FF2B5EF4-FFF2-40B4-BE49-F238E27FC236}">
                      <a16:creationId xmlns:a16="http://schemas.microsoft.com/office/drawing/2014/main" id="{3556FEB0-D844-4461-BC89-94D9F3C07AA2}"/>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9"/>
                  <a:stretch>
                    <a:fillRect l="-2010" t="-3774" r="-1005"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08055C8-FE69-41FB-B37F-BD7DD79C547C}"/>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𝟐</m:t>
                          </m:r>
                        </m:sub>
                      </m:sSub>
                    </m:oMath>
                  </a14:m>
                  <a:r>
                    <a:rPr lang="en-US" sz="1500" b="1" dirty="0">
                      <a:solidFill>
                        <a:srgbClr val="FF0000"/>
                      </a:solidFill>
                    </a:rPr>
                    <a:t>)</a:t>
                  </a:r>
                </a:p>
              </p:txBody>
            </p:sp>
          </mc:Choice>
          <mc:Fallback xmlns="">
            <p:sp>
              <p:nvSpPr>
                <p:cNvPr id="85" name="Rectangle 84">
                  <a:extLst>
                    <a:ext uri="{FF2B5EF4-FFF2-40B4-BE49-F238E27FC236}">
                      <a16:creationId xmlns:a16="http://schemas.microsoft.com/office/drawing/2014/main" id="{608055C8-FE69-41FB-B37F-BD7DD79C547C}"/>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0"/>
                  <a:stretch>
                    <a:fillRect l="-3540" t="-3774" r="-2655" b="-2075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8A99EBBE-1D54-4031-89A1-92382DD12CFB}"/>
                </a:ext>
              </a:extLst>
            </p:cNvPr>
            <p:cNvCxnSpPr>
              <a:cxnSpLocks/>
              <a:endCxn id="8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23DE77E-5CC8-45F8-ABFA-0C4E3B75EB29}"/>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88" name="TextBox 87">
                  <a:extLst>
                    <a:ext uri="{FF2B5EF4-FFF2-40B4-BE49-F238E27FC236}">
                      <a16:creationId xmlns:a16="http://schemas.microsoft.com/office/drawing/2014/main" id="{223DE77E-5CC8-45F8-ABFA-0C4E3B75EB29}"/>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1"/>
                  <a:stretch>
                    <a:fillRect l="-3922" t="-3774" b="-20755"/>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F2E9201F-A654-4B0F-A8D9-33C44584818D}"/>
              </a:ext>
            </a:extLst>
          </p:cNvPr>
          <p:cNvGrpSpPr/>
          <p:nvPr/>
        </p:nvGrpSpPr>
        <p:grpSpPr>
          <a:xfrm>
            <a:off x="9144584" y="3012202"/>
            <a:ext cx="3123102" cy="882605"/>
            <a:chOff x="8074032" y="2150955"/>
            <a:chExt cx="3123102" cy="882605"/>
          </a:xfrm>
        </p:grpSpPr>
        <p:sp>
          <p:nvSpPr>
            <p:cNvPr id="92" name="Rectangle 91">
              <a:extLst>
                <a:ext uri="{FF2B5EF4-FFF2-40B4-BE49-F238E27FC236}">
                  <a16:creationId xmlns:a16="http://schemas.microsoft.com/office/drawing/2014/main" id="{454B66D8-6E62-4CC5-84FF-2CED72065308}"/>
                </a:ext>
              </a:extLst>
            </p:cNvPr>
            <p:cNvSpPr/>
            <p:nvPr/>
          </p:nvSpPr>
          <p:spPr>
            <a:xfrm>
              <a:off x="8297990"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5385425-81CC-43CE-AF9D-234D21BE5311}"/>
                </a:ext>
              </a:extLst>
            </p:cNvPr>
            <p:cNvSpPr/>
            <p:nvPr/>
          </p:nvSpPr>
          <p:spPr>
            <a:xfrm>
              <a:off x="10442577" y="2405346"/>
              <a:ext cx="307141" cy="30714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2742E86D-8DD4-4F6E-B4C8-856C2C91EDDA}"/>
                    </a:ext>
                  </a:extLst>
                </p:cNvPr>
                <p:cNvSpPr/>
                <p:nvPr/>
              </p:nvSpPr>
              <p:spPr>
                <a:xfrm>
                  <a:off x="9984366" y="2710395"/>
                  <a:ext cx="1212768"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r>
                        <a:rPr lang="en-US" sz="1500" b="1" i="1">
                          <a:solidFill>
                            <a:srgbClr val="FF0000"/>
                          </a:solidFill>
                          <a:latin typeface="Cambria Math" panose="02040503050406030204" pitchFamily="18" charset="0"/>
                        </a:rPr>
                        <m:t>+</m:t>
                      </m:r>
                      <m:r>
                        <a:rPr lang="en-US" sz="1500" b="1" i="1" smtClean="0">
                          <a:solidFill>
                            <a:srgbClr val="FF0000"/>
                          </a:solidFill>
                          <a:latin typeface="Cambria Math" panose="02040503050406030204" pitchFamily="18" charset="0"/>
                        </a:rPr>
                        <m:t>𝟑</m:t>
                      </m:r>
                      <m:r>
                        <a:rPr lang="en-US" sz="1500" b="1" i="1" smtClean="0">
                          <a:solidFill>
                            <a:srgbClr val="FF0000"/>
                          </a:solidFill>
                          <a:latin typeface="Cambria Math" panose="02040503050406030204" pitchFamily="18" charset="0"/>
                        </a:rPr>
                        <m:t>𝒎</m:t>
                      </m:r>
                    </m:oMath>
                  </a14:m>
                  <a:r>
                    <a:rPr lang="en-US" sz="1500" b="1" dirty="0">
                      <a:solidFill>
                        <a:srgbClr val="FF0000"/>
                      </a:solidFill>
                    </a:rPr>
                    <a:t>)</a:t>
                  </a:r>
                </a:p>
              </p:txBody>
            </p:sp>
          </mc:Choice>
          <mc:Fallback xmlns="">
            <p:sp>
              <p:nvSpPr>
                <p:cNvPr id="94" name="Rectangle 93">
                  <a:extLst>
                    <a:ext uri="{FF2B5EF4-FFF2-40B4-BE49-F238E27FC236}">
                      <a16:creationId xmlns:a16="http://schemas.microsoft.com/office/drawing/2014/main" id="{2742E86D-8DD4-4F6E-B4C8-856C2C91EDDA}"/>
                    </a:ext>
                  </a:extLst>
                </p:cNvPr>
                <p:cNvSpPr>
                  <a:spLocks noRot="1" noChangeAspect="1" noMove="1" noResize="1" noEditPoints="1" noAdjustHandles="1" noChangeArrowheads="1" noChangeShapeType="1" noTextEdit="1"/>
                </p:cNvSpPr>
                <p:nvPr/>
              </p:nvSpPr>
              <p:spPr>
                <a:xfrm>
                  <a:off x="9984366" y="2710395"/>
                  <a:ext cx="1212768" cy="323165"/>
                </a:xfrm>
                <a:prstGeom prst="rect">
                  <a:avLst/>
                </a:prstGeom>
                <a:blipFill>
                  <a:blip r:embed="rId12"/>
                  <a:stretch>
                    <a:fillRect l="-2010" t="-3774" r="-100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1D4025EA-ABA6-4200-AE22-B37C4AADDF65}"/>
                    </a:ext>
                  </a:extLst>
                </p:cNvPr>
                <p:cNvSpPr/>
                <p:nvPr/>
              </p:nvSpPr>
              <p:spPr>
                <a:xfrm>
                  <a:off x="8074032" y="2691788"/>
                  <a:ext cx="689612" cy="323165"/>
                </a:xfrm>
                <a:prstGeom prst="rect">
                  <a:avLst/>
                </a:prstGeom>
              </p:spPr>
              <p:txBody>
                <a:bodyPr wrap="none">
                  <a:spAutoFit/>
                </a:bodyPr>
                <a:lstStyle/>
                <a:p>
                  <a:r>
                    <a:rPr lang="en-US" sz="1500" b="1" dirty="0">
                      <a:solidFill>
                        <a:srgbClr val="FF0000"/>
                      </a:solidFill>
                    </a:rPr>
                    <a:t>z(</a:t>
                  </a:r>
                  <a14:m>
                    <m:oMath xmlns:m="http://schemas.openxmlformats.org/officeDocument/2006/math">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panose="02040503050406030204" pitchFamily="18" charset="0"/>
                            </a:rPr>
                            <m:t>𝒖</m:t>
                          </m:r>
                        </m:e>
                        <m:sub>
                          <m:r>
                            <a:rPr lang="en-US" sz="1500" b="1" i="1">
                              <a:solidFill>
                                <a:srgbClr val="FF0000"/>
                              </a:solidFill>
                              <a:latin typeface="Cambria Math" panose="02040503050406030204" pitchFamily="18" charset="0"/>
                              <a:ea typeface="Cambria Math" panose="02040503050406030204" pitchFamily="18" charset="0"/>
                            </a:rPr>
                            <m:t>𝜶</m:t>
                          </m:r>
                          <m:r>
                            <a:rPr lang="en-US" sz="1500" b="1" i="1" smtClean="0">
                              <a:solidFill>
                                <a:srgbClr val="FF0000"/>
                              </a:solidFill>
                              <a:latin typeface="Cambria Math" panose="02040503050406030204" pitchFamily="18" charset="0"/>
                              <a:ea typeface="Cambria Math" panose="02040503050406030204" pitchFamily="18" charset="0"/>
                            </a:rPr>
                            <m:t>𝟑</m:t>
                          </m:r>
                        </m:sub>
                      </m:sSub>
                    </m:oMath>
                  </a14:m>
                  <a:r>
                    <a:rPr lang="en-US" sz="1500" b="1" dirty="0">
                      <a:solidFill>
                        <a:srgbClr val="FF0000"/>
                      </a:solidFill>
                    </a:rPr>
                    <a:t>)</a:t>
                  </a:r>
                </a:p>
              </p:txBody>
            </p:sp>
          </mc:Choice>
          <mc:Fallback xmlns="">
            <p:sp>
              <p:nvSpPr>
                <p:cNvPr id="95" name="Rectangle 94">
                  <a:extLst>
                    <a:ext uri="{FF2B5EF4-FFF2-40B4-BE49-F238E27FC236}">
                      <a16:creationId xmlns:a16="http://schemas.microsoft.com/office/drawing/2014/main" id="{1D4025EA-ABA6-4200-AE22-B37C4AADDF65}"/>
                    </a:ext>
                  </a:extLst>
                </p:cNvPr>
                <p:cNvSpPr>
                  <a:spLocks noRot="1" noChangeAspect="1" noMove="1" noResize="1" noEditPoints="1" noAdjustHandles="1" noChangeArrowheads="1" noChangeShapeType="1" noTextEdit="1"/>
                </p:cNvSpPr>
                <p:nvPr/>
              </p:nvSpPr>
              <p:spPr>
                <a:xfrm>
                  <a:off x="8074032" y="2691788"/>
                  <a:ext cx="689612" cy="323165"/>
                </a:xfrm>
                <a:prstGeom prst="rect">
                  <a:avLst/>
                </a:prstGeom>
                <a:blipFill>
                  <a:blip r:embed="rId13"/>
                  <a:stretch>
                    <a:fillRect l="-3540" t="-3774" r="-2655" b="-18868"/>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08FCCBB5-44A7-465F-A075-920FD6447F86}"/>
                </a:ext>
              </a:extLst>
            </p:cNvPr>
            <p:cNvCxnSpPr>
              <a:cxnSpLocks/>
              <a:endCxn id="93" idx="1"/>
            </p:cNvCxnSpPr>
            <p:nvPr/>
          </p:nvCxnSpPr>
          <p:spPr>
            <a:xfrm>
              <a:off x="8605131" y="2558915"/>
              <a:ext cx="1837446" cy="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61874D-1B1F-46F3-8C1A-AFCF2C104B67}"/>
                    </a:ext>
                  </a:extLst>
                </p:cNvPr>
                <p:cNvSpPr txBox="1"/>
                <p:nvPr/>
              </p:nvSpPr>
              <p:spPr>
                <a:xfrm>
                  <a:off x="9332548" y="2150955"/>
                  <a:ext cx="620369" cy="323165"/>
                </a:xfrm>
                <a:prstGeom prst="rect">
                  <a:avLst/>
                </a:prstGeom>
                <a:noFill/>
              </p:spPr>
              <p:txBody>
                <a:bodyPr wrap="square" rtlCol="0">
                  <a:spAutoFit/>
                </a:bodyPr>
                <a:lstStyle/>
                <a:p>
                  <a:r>
                    <a:rPr lang="en-US" sz="1500" b="1" dirty="0">
                      <a:solidFill>
                        <a:srgbClr val="FF0000"/>
                      </a:solidFill>
                    </a:rPr>
                    <a:t>3</a:t>
                  </a:r>
                  <a14:m>
                    <m:oMath xmlns:m="http://schemas.openxmlformats.org/officeDocument/2006/math">
                      <m:r>
                        <a:rPr lang="en-US" sz="1500" b="1" i="1">
                          <a:solidFill>
                            <a:srgbClr val="FF0000"/>
                          </a:solidFill>
                          <a:latin typeface="Cambria Math" panose="02040503050406030204" pitchFamily="18" charset="0"/>
                        </a:rPr>
                        <m:t>𝒎</m:t>
                      </m:r>
                    </m:oMath>
                  </a14:m>
                  <a:endParaRPr lang="en-US" sz="1500" dirty="0"/>
                </a:p>
              </p:txBody>
            </p:sp>
          </mc:Choice>
          <mc:Fallback xmlns="">
            <p:sp>
              <p:nvSpPr>
                <p:cNvPr id="104" name="TextBox 103">
                  <a:extLst>
                    <a:ext uri="{FF2B5EF4-FFF2-40B4-BE49-F238E27FC236}">
                      <a16:creationId xmlns:a16="http://schemas.microsoft.com/office/drawing/2014/main" id="{3C61874D-1B1F-46F3-8C1A-AFCF2C104B67}"/>
                    </a:ext>
                  </a:extLst>
                </p:cNvPr>
                <p:cNvSpPr txBox="1">
                  <a:spLocks noRot="1" noChangeAspect="1" noMove="1" noResize="1" noEditPoints="1" noAdjustHandles="1" noChangeArrowheads="1" noChangeShapeType="1" noTextEdit="1"/>
                </p:cNvSpPr>
                <p:nvPr/>
              </p:nvSpPr>
              <p:spPr>
                <a:xfrm>
                  <a:off x="9332548" y="2150955"/>
                  <a:ext cx="620369" cy="323165"/>
                </a:xfrm>
                <a:prstGeom prst="rect">
                  <a:avLst/>
                </a:prstGeom>
                <a:blipFill>
                  <a:blip r:embed="rId14"/>
                  <a:stretch>
                    <a:fillRect l="-3960" t="-3774" b="-20755"/>
                  </a:stretch>
                </a:blipFill>
              </p:spPr>
              <p:txBody>
                <a:bodyPr/>
                <a:lstStyle/>
                <a:p>
                  <a:r>
                    <a:rPr lang="en-US">
                      <a:noFill/>
                    </a:rPr>
                    <a:t> </a:t>
                  </a:r>
                </a:p>
              </p:txBody>
            </p:sp>
          </mc:Fallback>
        </mc:AlternateContent>
      </p:grpSp>
      <p:cxnSp>
        <p:nvCxnSpPr>
          <p:cNvPr id="105" name="Straight Arrow Connector 104">
            <a:extLst>
              <a:ext uri="{FF2B5EF4-FFF2-40B4-BE49-F238E27FC236}">
                <a16:creationId xmlns:a16="http://schemas.microsoft.com/office/drawing/2014/main" id="{1E0B2F50-484D-4FE4-8656-EADA0CFBF665}"/>
              </a:ext>
            </a:extLst>
          </p:cNvPr>
          <p:cNvCxnSpPr>
            <a:cxnSpLocks/>
          </p:cNvCxnSpPr>
          <p:nvPr/>
        </p:nvCxnSpPr>
        <p:spPr>
          <a:xfrm>
            <a:off x="818721" y="4645564"/>
            <a:ext cx="271967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173C0DC-E33D-41C1-A923-B3CDA14682C0}"/>
                  </a:ext>
                </a:extLst>
              </p:cNvPr>
              <p:cNvSpPr txBox="1"/>
              <p:nvPr/>
            </p:nvSpPr>
            <p:spPr>
              <a:xfrm>
                <a:off x="1717216" y="4172395"/>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1" name="TextBox 50">
                <a:extLst>
                  <a:ext uri="{FF2B5EF4-FFF2-40B4-BE49-F238E27FC236}">
                    <a16:creationId xmlns:a16="http://schemas.microsoft.com/office/drawing/2014/main" id="{1173C0DC-E33D-41C1-A923-B3CDA14682C0}"/>
                  </a:ext>
                </a:extLst>
              </p:cNvPr>
              <p:cNvSpPr txBox="1">
                <a:spLocks noRot="1" noChangeAspect="1" noMove="1" noResize="1" noEditPoints="1" noAdjustHandles="1" noChangeArrowheads="1" noChangeShapeType="1" noTextEdit="1"/>
              </p:cNvSpPr>
              <p:nvPr/>
            </p:nvSpPr>
            <p:spPr>
              <a:xfrm>
                <a:off x="1717216" y="4172395"/>
                <a:ext cx="1821178" cy="353943"/>
              </a:xfrm>
              <a:prstGeom prst="rect">
                <a:avLst/>
              </a:prstGeom>
              <a:blipFill>
                <a:blip r:embed="rId15"/>
                <a:stretch>
                  <a:fillRect l="-2349"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30D816-7774-434E-8006-4265866135C5}"/>
                  </a:ext>
                </a:extLst>
              </p:cNvPr>
              <p:cNvSpPr txBox="1"/>
              <p:nvPr/>
            </p:nvSpPr>
            <p:spPr>
              <a:xfrm>
                <a:off x="839336" y="3739886"/>
                <a:ext cx="1821178" cy="353943"/>
              </a:xfrm>
              <a:prstGeom prst="rect">
                <a:avLst/>
              </a:prstGeom>
              <a:noFill/>
            </p:spPr>
            <p:txBody>
              <a:bodyPr wrap="square" rtlCol="0">
                <a:spAutoFit/>
              </a:bodyPr>
              <a:lstStyle/>
              <a:p>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17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17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17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52" name="TextBox 51">
                <a:extLst>
                  <a:ext uri="{FF2B5EF4-FFF2-40B4-BE49-F238E27FC236}">
                    <a16:creationId xmlns:a16="http://schemas.microsoft.com/office/drawing/2014/main" id="{6730D816-7774-434E-8006-4265866135C5}"/>
                  </a:ext>
                </a:extLst>
              </p:cNvPr>
              <p:cNvSpPr txBox="1">
                <a:spLocks noRot="1" noChangeAspect="1" noMove="1" noResize="1" noEditPoints="1" noAdjustHandles="1" noChangeArrowheads="1" noChangeShapeType="1" noTextEdit="1"/>
              </p:cNvSpPr>
              <p:nvPr/>
            </p:nvSpPr>
            <p:spPr>
              <a:xfrm>
                <a:off x="839336" y="3739886"/>
                <a:ext cx="1821178" cy="353943"/>
              </a:xfrm>
              <a:prstGeom prst="rect">
                <a:avLst/>
              </a:prstGeom>
              <a:blipFill>
                <a:blip r:embed="rId16"/>
                <a:stretch>
                  <a:fillRect l="-2349" t="-5085"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C81F095-FD39-4CD2-A6CA-732C12F6FEA3}"/>
              </a:ext>
            </a:extLst>
          </p:cNvPr>
          <p:cNvCxnSpPr>
            <a:cxnSpLocks/>
          </p:cNvCxnSpPr>
          <p:nvPr/>
        </p:nvCxnSpPr>
        <p:spPr>
          <a:xfrm flipV="1">
            <a:off x="710029" y="3783105"/>
            <a:ext cx="0" cy="115644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988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74D8B48-40C4-41CF-B156-59E3C3CE8C21}"/>
              </a:ext>
            </a:extLst>
          </p:cNvPr>
          <p:cNvGrpSpPr/>
          <p:nvPr/>
        </p:nvGrpSpPr>
        <p:grpSpPr>
          <a:xfrm>
            <a:off x="1903761" y="748377"/>
            <a:ext cx="8751371" cy="5416683"/>
            <a:chOff x="1903761" y="748377"/>
            <a:chExt cx="8751371" cy="5416683"/>
          </a:xfrm>
        </p:grpSpPr>
        <p:cxnSp>
          <p:nvCxnSpPr>
            <p:cNvPr id="28" name="Straight Connector 27">
              <a:extLst>
                <a:ext uri="{FF2B5EF4-FFF2-40B4-BE49-F238E27FC236}">
                  <a16:creationId xmlns:a16="http://schemas.microsoft.com/office/drawing/2014/main" id="{450293C0-D40A-4D8B-AD54-1BA09452C637}"/>
                </a:ext>
              </a:extLst>
            </p:cNvPr>
            <p:cNvCxnSpPr>
              <a:cxnSpLocks/>
            </p:cNvCxnSpPr>
            <p:nvPr/>
          </p:nvCxnSpPr>
          <p:spPr>
            <a:xfrm flipH="1">
              <a:off x="2652081" y="2288083"/>
              <a:ext cx="7877807" cy="492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003AD5-C2C4-41E1-A4BC-EADE090A6449}"/>
                </a:ext>
              </a:extLst>
            </p:cNvPr>
            <p:cNvCxnSpPr>
              <a:cxnSpLocks/>
            </p:cNvCxnSpPr>
            <p:nvPr/>
          </p:nvCxnSpPr>
          <p:spPr>
            <a:xfrm>
              <a:off x="2653412" y="1230198"/>
              <a:ext cx="0" cy="432287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AD6B4F-152B-4E20-9770-9B5C546E02BB}"/>
                </a:ext>
              </a:extLst>
            </p:cNvPr>
            <p:cNvCxnSpPr>
              <a:cxnSpLocks/>
            </p:cNvCxnSpPr>
            <p:nvPr/>
          </p:nvCxnSpPr>
          <p:spPr>
            <a:xfrm flipH="1">
              <a:off x="2653412" y="5553072"/>
              <a:ext cx="70230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776216-05B7-491D-94AC-FAB3817AAB2D}"/>
                </a:ext>
              </a:extLst>
            </p:cNvPr>
            <p:cNvCxnSpPr>
              <a:cxnSpLocks/>
            </p:cNvCxnSpPr>
            <p:nvPr/>
          </p:nvCxnSpPr>
          <p:spPr>
            <a:xfrm>
              <a:off x="6544308" y="2273194"/>
              <a:ext cx="0" cy="327987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11AB632-8A13-4DDE-9723-569A4397ED1F}"/>
                </a:ext>
              </a:extLst>
            </p:cNvPr>
            <p:cNvSpPr/>
            <p:nvPr/>
          </p:nvSpPr>
          <p:spPr>
            <a:xfrm>
              <a:off x="2819689" y="388603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32A82E-0D1E-43E6-B0E4-4BDB78E5F371}"/>
                </a:ext>
              </a:extLst>
            </p:cNvPr>
            <p:cNvSpPr/>
            <p:nvPr/>
          </p:nvSpPr>
          <p:spPr>
            <a:xfrm>
              <a:off x="3212284" y="336541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0C2D9A-BF1C-48A4-B4AF-244D9C796C0B}"/>
                </a:ext>
              </a:extLst>
            </p:cNvPr>
            <p:cNvSpPr/>
            <p:nvPr/>
          </p:nvSpPr>
          <p:spPr>
            <a:xfrm>
              <a:off x="3617080" y="287985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BBAED9-4937-4283-BAE2-481EAFC37D21}"/>
                </a:ext>
              </a:extLst>
            </p:cNvPr>
            <p:cNvSpPr/>
            <p:nvPr/>
          </p:nvSpPr>
          <p:spPr>
            <a:xfrm>
              <a:off x="4277159" y="262274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FC8F1C-783F-4E8F-95A4-47A6667F9876}"/>
                </a:ext>
              </a:extLst>
            </p:cNvPr>
            <p:cNvSpPr/>
            <p:nvPr/>
          </p:nvSpPr>
          <p:spPr>
            <a:xfrm>
              <a:off x="5133786" y="24739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3D55192-2882-425C-95CB-D7029779009E}"/>
                </a:ext>
              </a:extLst>
            </p:cNvPr>
            <p:cNvSpPr/>
            <p:nvPr/>
          </p:nvSpPr>
          <p:spPr>
            <a:xfrm>
              <a:off x="6102775" y="23603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7529B-210D-43FA-8EB5-71827E7C635D}"/>
                </a:ext>
              </a:extLst>
            </p:cNvPr>
            <p:cNvSpPr/>
            <p:nvPr/>
          </p:nvSpPr>
          <p:spPr>
            <a:xfrm>
              <a:off x="6682366" y="24867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8D520F-839F-4AE7-8979-EACE872950B8}"/>
                </a:ext>
              </a:extLst>
            </p:cNvPr>
            <p:cNvSpPr/>
            <p:nvPr/>
          </p:nvSpPr>
          <p:spPr>
            <a:xfrm>
              <a:off x="7207764" y="225830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5B8700-CF12-4E8C-A71B-00C910B7B83C}"/>
                </a:ext>
              </a:extLst>
            </p:cNvPr>
            <p:cNvSpPr/>
            <p:nvPr/>
          </p:nvSpPr>
          <p:spPr>
            <a:xfrm>
              <a:off x="7749632" y="217119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9D1911-0B92-4274-8319-F738D7A505C5}"/>
                </a:ext>
              </a:extLst>
            </p:cNvPr>
            <p:cNvSpPr/>
            <p:nvPr/>
          </p:nvSpPr>
          <p:spPr>
            <a:xfrm>
              <a:off x="8179946" y="237731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828C48-0D23-4705-9A63-34844B055602}"/>
                </a:ext>
              </a:extLst>
            </p:cNvPr>
            <p:cNvSpPr/>
            <p:nvPr/>
          </p:nvSpPr>
          <p:spPr>
            <a:xfrm>
              <a:off x="8895532" y="2454862"/>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25F15-A5F2-46D2-8E4D-D61708510DCB}"/>
                </a:ext>
              </a:extLst>
            </p:cNvPr>
            <p:cNvSpPr/>
            <p:nvPr/>
          </p:nvSpPr>
          <p:spPr>
            <a:xfrm>
              <a:off x="9268990" y="20692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121E77-0159-4891-B8C4-C990FF04E231}"/>
                </a:ext>
              </a:extLst>
            </p:cNvPr>
            <p:cNvSpPr/>
            <p:nvPr/>
          </p:nvSpPr>
          <p:spPr>
            <a:xfrm>
              <a:off x="2665627" y="2273194"/>
              <a:ext cx="6874294" cy="1746424"/>
            </a:xfrm>
            <a:custGeom>
              <a:avLst/>
              <a:gdLst>
                <a:gd name="connsiteX0" fmla="*/ 0 w 3081337"/>
                <a:gd name="connsiteY0" fmla="*/ 782818 h 782818"/>
                <a:gd name="connsiteX1" fmla="*/ 923925 w 3081337"/>
                <a:gd name="connsiteY1" fmla="*/ 106543 h 782818"/>
                <a:gd name="connsiteX2" fmla="*/ 3081337 w 3081337"/>
                <a:gd name="connsiteY2" fmla="*/ 11293 h 782818"/>
              </a:gdLst>
              <a:ahLst/>
              <a:cxnLst>
                <a:cxn ang="0">
                  <a:pos x="connsiteX0" y="connsiteY0"/>
                </a:cxn>
                <a:cxn ang="0">
                  <a:pos x="connsiteX1" y="connsiteY1"/>
                </a:cxn>
                <a:cxn ang="0">
                  <a:pos x="connsiteX2" y="connsiteY2"/>
                </a:cxn>
              </a:cxnLst>
              <a:rect l="l" t="t" r="r" b="b"/>
              <a:pathLst>
                <a:path w="3081337" h="782818">
                  <a:moveTo>
                    <a:pt x="0" y="782818"/>
                  </a:moveTo>
                  <a:cubicBezTo>
                    <a:pt x="205184" y="508974"/>
                    <a:pt x="410369" y="235130"/>
                    <a:pt x="923925" y="106543"/>
                  </a:cubicBezTo>
                  <a:cubicBezTo>
                    <a:pt x="1437481" y="-22044"/>
                    <a:pt x="2259409" y="-5376"/>
                    <a:pt x="3081337" y="1129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6F6E6-0F7B-46E8-A6D8-27B41A0728E7}"/>
                    </a:ext>
                  </a:extLst>
                </p:cNvPr>
                <p:cNvSpPr txBox="1"/>
                <p:nvPr/>
              </p:nvSpPr>
              <p:spPr>
                <a:xfrm>
                  <a:off x="9651887" y="2441339"/>
                  <a:ext cx="1003245" cy="400111"/>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sill (</a:t>
                  </a:r>
                  <a14:m>
                    <m:oMath xmlns:m="http://schemas.openxmlformats.org/officeDocument/2006/math">
                      <m:sSup>
                        <m:sSupPr>
                          <m:ctrlPr>
                            <a:rPr lang="el-GR" sz="2000" i="1" smtClean="0">
                              <a:solidFill>
                                <a:schemeClr val="accent5">
                                  <a:lumMod val="50000"/>
                                </a:schemeClr>
                              </a:solidFill>
                              <a:latin typeface="Cambria Math" panose="02040503050406030204" pitchFamily="18" charset="0"/>
                            </a:rPr>
                          </m:ctrlPr>
                        </m:sSupPr>
                        <m:e>
                          <m:r>
                            <a:rPr lang="el-GR" sz="2000" i="1" smtClean="0">
                              <a:solidFill>
                                <a:schemeClr val="accent5">
                                  <a:lumMod val="50000"/>
                                </a:schemeClr>
                              </a:solidFill>
                              <a:latin typeface="Cambria Math" panose="02040503050406030204" pitchFamily="18" charset="0"/>
                              <a:ea typeface="Cambria Math" panose="02040503050406030204" pitchFamily="18" charset="0"/>
                            </a:rPr>
                            <m:t>𝜎</m:t>
                          </m:r>
                        </m:e>
                        <m:sup>
                          <m:r>
                            <a:rPr lang="en-US" sz="2000" b="0" i="1" smtClean="0">
                              <a:solidFill>
                                <a:schemeClr val="accent5">
                                  <a:lumMod val="50000"/>
                                </a:schemeClr>
                              </a:solidFill>
                              <a:latin typeface="Cambria Math" panose="02040503050406030204" pitchFamily="18" charset="0"/>
                            </a:rPr>
                            <m:t>2</m:t>
                          </m:r>
                        </m:sup>
                      </m:sSup>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9" name="TextBox 8">
                  <a:extLst>
                    <a:ext uri="{FF2B5EF4-FFF2-40B4-BE49-F238E27FC236}">
                      <a16:creationId xmlns:a16="http://schemas.microsoft.com/office/drawing/2014/main" id="{1036F6E6-0F7B-46E8-A6D8-27B41A0728E7}"/>
                    </a:ext>
                  </a:extLst>
                </p:cNvPr>
                <p:cNvSpPr txBox="1">
                  <a:spLocks noRot="1" noChangeAspect="1" noMove="1" noResize="1" noEditPoints="1" noAdjustHandles="1" noChangeArrowheads="1" noChangeShapeType="1" noTextEdit="1"/>
                </p:cNvSpPr>
                <p:nvPr/>
              </p:nvSpPr>
              <p:spPr>
                <a:xfrm>
                  <a:off x="9651887" y="2441339"/>
                  <a:ext cx="1003245" cy="400111"/>
                </a:xfrm>
                <a:prstGeom prst="rect">
                  <a:avLst/>
                </a:prstGeom>
                <a:blipFill>
                  <a:blip r:embed="rId2"/>
                  <a:stretch>
                    <a:fillRect l="-6061" t="-6061" r="-4848" b="-2727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4008610-23E9-4FB7-8E6A-DCEA44C2B70C}"/>
                </a:ext>
              </a:extLst>
            </p:cNvPr>
            <p:cNvSpPr txBox="1"/>
            <p:nvPr/>
          </p:nvSpPr>
          <p:spPr>
            <a:xfrm>
              <a:off x="5235783" y="5688006"/>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lag distance (h)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00410E-95DF-4F0A-A8AB-9839BC82BE97}"/>
                    </a:ext>
                  </a:extLst>
                </p:cNvPr>
                <p:cNvSpPr txBox="1"/>
                <p:nvPr/>
              </p:nvSpPr>
              <p:spPr>
                <a:xfrm rot="16200000">
                  <a:off x="435804" y="2216334"/>
                  <a:ext cx="3412967" cy="477054"/>
                </a:xfrm>
                <a:prstGeom prst="rect">
                  <a:avLst/>
                </a:prstGeom>
                <a:noFill/>
              </p:spPr>
              <p:txBody>
                <a:bodyPr wrap="square" rtlCol="0">
                  <a:spAutoFit/>
                </a:bodyPr>
                <a:lstStyle/>
                <a:p>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variance (</a:t>
                  </a:r>
                  <a14:m>
                    <m:oMath xmlns:m="http://schemas.openxmlformats.org/officeDocument/2006/math">
                      <m:r>
                        <a:rPr lang="en-US" sz="2500" i="1" smtClean="0">
                          <a:solidFill>
                            <a:schemeClr val="accent5">
                              <a:lumMod val="50000"/>
                            </a:schemeClr>
                          </a:solidFill>
                          <a:latin typeface="Cambria Math" panose="02040503050406030204" pitchFamily="18" charset="0"/>
                          <a:ea typeface="Cambria Math" panose="02040503050406030204" pitchFamily="18" charset="0"/>
                          <a:cs typeface="Ebrima" panose="02000000000000000000" pitchFamily="2" charset="0"/>
                        </a:rPr>
                        <m:t>𝛾</m:t>
                      </m:r>
                    </m:oMath>
                  </a14:m>
                  <a:r>
                    <a:rPr lang="en-US" sz="25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3" name="TextBox 32">
                  <a:extLst>
                    <a:ext uri="{FF2B5EF4-FFF2-40B4-BE49-F238E27FC236}">
                      <a16:creationId xmlns:a16="http://schemas.microsoft.com/office/drawing/2014/main" id="{7B00410E-95DF-4F0A-A8AB-9839BC82BE97}"/>
                    </a:ext>
                  </a:extLst>
                </p:cNvPr>
                <p:cNvSpPr txBox="1">
                  <a:spLocks noRot="1" noChangeAspect="1" noMove="1" noResize="1" noEditPoints="1" noAdjustHandles="1" noChangeArrowheads="1" noChangeShapeType="1" noTextEdit="1"/>
                </p:cNvSpPr>
                <p:nvPr/>
              </p:nvSpPr>
              <p:spPr>
                <a:xfrm rot="16200000">
                  <a:off x="435804" y="2216334"/>
                  <a:ext cx="3412967" cy="477054"/>
                </a:xfrm>
                <a:prstGeom prst="rect">
                  <a:avLst/>
                </a:prstGeom>
                <a:blipFill>
                  <a:blip r:embed="rId3"/>
                  <a:stretch>
                    <a:fillRect l="-8861" r="-29114" b="-2857"/>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57E57FD7-BA75-4DF6-983F-094664DBAA3F}"/>
              </a:ext>
            </a:extLst>
          </p:cNvPr>
          <p:cNvCxnSpPr>
            <a:cxnSpLocks/>
          </p:cNvCxnSpPr>
          <p:nvPr/>
        </p:nvCxnSpPr>
        <p:spPr>
          <a:xfrm>
            <a:off x="2719388" y="5162551"/>
            <a:ext cx="372427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2B8C43-DD73-401B-A7F4-21FAA2FDA34D}"/>
                  </a:ext>
                </a:extLst>
              </p:cNvPr>
              <p:cNvSpPr txBox="1"/>
              <p:nvPr/>
            </p:nvSpPr>
            <p:spPr>
              <a:xfrm>
                <a:off x="4033608" y="4627507"/>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range (</a:t>
                </a:r>
                <a14:m>
                  <m:oMath xmlns:m="http://schemas.openxmlformats.org/officeDocument/2006/math">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𝑎</m:t>
                    </m:r>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46" name="TextBox 45">
                <a:extLst>
                  <a:ext uri="{FF2B5EF4-FFF2-40B4-BE49-F238E27FC236}">
                    <a16:creationId xmlns:a16="http://schemas.microsoft.com/office/drawing/2014/main" id="{BF2B8C43-DD73-401B-A7F4-21FAA2FDA34D}"/>
                  </a:ext>
                </a:extLst>
              </p:cNvPr>
              <p:cNvSpPr txBox="1">
                <a:spLocks noRot="1" noChangeAspect="1" noMove="1" noResize="1" noEditPoints="1" noAdjustHandles="1" noChangeArrowheads="1" noChangeShapeType="1" noTextEdit="1"/>
              </p:cNvSpPr>
              <p:nvPr/>
            </p:nvSpPr>
            <p:spPr>
              <a:xfrm>
                <a:off x="4033608" y="4627507"/>
                <a:ext cx="2597286" cy="400110"/>
              </a:xfrm>
              <a:prstGeom prst="rect">
                <a:avLst/>
              </a:prstGeom>
              <a:blipFill>
                <a:blip r:embed="rId4"/>
                <a:stretch>
                  <a:fillRect l="-2582"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CF6252-60D1-4DD7-A33E-E5D3D2D2A78B}"/>
                  </a:ext>
                </a:extLst>
              </p:cNvPr>
              <p:cNvSpPr txBox="1"/>
              <p:nvPr/>
            </p:nvSpPr>
            <p:spPr>
              <a:xfrm>
                <a:off x="2719388" y="3995714"/>
                <a:ext cx="2597286" cy="400110"/>
              </a:xfrm>
              <a:prstGeom prst="rect">
                <a:avLst/>
              </a:prstGeom>
              <a:noFill/>
            </p:spPr>
            <p:txBody>
              <a:bodyPr wrap="square" rtlCol="0">
                <a:spAutoFit/>
              </a:bodyPr>
              <a:lstStyle/>
              <a:p>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nugget (</a:t>
                </a:r>
                <a14:m>
                  <m:oMath xmlns:m="http://schemas.openxmlformats.org/officeDocument/2006/math">
                    <m:sSub>
                      <m:sSubPr>
                        <m:ctrlPr>
                          <a:rPr lang="en-US" sz="200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ctrlPr>
                      </m:sSubPr>
                      <m:e>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𝑐</m:t>
                        </m:r>
                      </m:e>
                      <m:sub>
                        <m:r>
                          <a:rPr lang="en-US" sz="2000" b="0" i="1" smtClean="0">
                            <a:solidFill>
                              <a:schemeClr val="accent5">
                                <a:lumMod val="50000"/>
                              </a:schemeClr>
                            </a:solidFill>
                            <a:latin typeface="Cambria Math" panose="02040503050406030204" pitchFamily="18" charset="0"/>
                            <a:ea typeface="Ebrima" panose="02000000000000000000" pitchFamily="2" charset="0"/>
                            <a:cs typeface="Ebrima" panose="02000000000000000000" pitchFamily="2" charset="0"/>
                          </a:rPr>
                          <m:t>0</m:t>
                        </m:r>
                      </m:sub>
                    </m:sSub>
                  </m:oMath>
                </a14:m>
                <a:r>
                  <a:rPr lang="en-US" sz="2000" dirty="0">
                    <a:solidFill>
                      <a:schemeClr val="accent5">
                        <a:lumMod val="50000"/>
                      </a:schemeClr>
                    </a:solidFill>
                    <a:latin typeface="Ebrima" panose="02000000000000000000" pitchFamily="2" charset="0"/>
                    <a:ea typeface="Ebrima" panose="02000000000000000000" pitchFamily="2" charset="0"/>
                    <a:cs typeface="Ebrima" panose="02000000000000000000" pitchFamily="2" charset="0"/>
                  </a:rPr>
                  <a:t>)</a:t>
                </a:r>
              </a:p>
            </p:txBody>
          </p:sp>
        </mc:Choice>
        <mc:Fallback xmlns="">
          <p:sp>
            <p:nvSpPr>
              <p:cNvPr id="30" name="TextBox 29">
                <a:extLst>
                  <a:ext uri="{FF2B5EF4-FFF2-40B4-BE49-F238E27FC236}">
                    <a16:creationId xmlns:a16="http://schemas.microsoft.com/office/drawing/2014/main" id="{D2CF6252-60D1-4DD7-A33E-E5D3D2D2A78B}"/>
                  </a:ext>
                </a:extLst>
              </p:cNvPr>
              <p:cNvSpPr txBox="1">
                <a:spLocks noRot="1" noChangeAspect="1" noMove="1" noResize="1" noEditPoints="1" noAdjustHandles="1" noChangeArrowheads="1" noChangeShapeType="1" noTextEdit="1"/>
              </p:cNvSpPr>
              <p:nvPr/>
            </p:nvSpPr>
            <p:spPr>
              <a:xfrm>
                <a:off x="2719388" y="3995714"/>
                <a:ext cx="2597286" cy="400110"/>
              </a:xfrm>
              <a:prstGeom prst="rect">
                <a:avLst/>
              </a:prstGeom>
              <a:blipFill>
                <a:blip r:embed="rId5"/>
                <a:stretch>
                  <a:fillRect l="-2347" t="-6061" b="-27273"/>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88C824E-3257-4B50-97E4-A95383D52CC6}"/>
              </a:ext>
            </a:extLst>
          </p:cNvPr>
          <p:cNvCxnSpPr>
            <a:cxnSpLocks/>
          </p:cNvCxnSpPr>
          <p:nvPr/>
        </p:nvCxnSpPr>
        <p:spPr>
          <a:xfrm>
            <a:off x="2481263" y="4054991"/>
            <a:ext cx="0" cy="149808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47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17C7A-82D6-F04E-8C48-71C6D1680286}"/>
              </a:ext>
            </a:extLst>
          </p:cNvPr>
          <p:cNvPicPr>
            <a:picLocks noChangeAspect="1"/>
          </p:cNvPicPr>
          <p:nvPr/>
        </p:nvPicPr>
        <p:blipFill>
          <a:blip r:embed="rId2"/>
          <a:stretch>
            <a:fillRect/>
          </a:stretch>
        </p:blipFill>
        <p:spPr>
          <a:xfrm>
            <a:off x="420551" y="2048113"/>
            <a:ext cx="4371546" cy="2815968"/>
          </a:xfrm>
          <a:prstGeom prst="rect">
            <a:avLst/>
          </a:prstGeom>
        </p:spPr>
      </p:pic>
      <p:pic>
        <p:nvPicPr>
          <p:cNvPr id="5" name="Picture 4">
            <a:extLst>
              <a:ext uri="{FF2B5EF4-FFF2-40B4-BE49-F238E27FC236}">
                <a16:creationId xmlns:a16="http://schemas.microsoft.com/office/drawing/2014/main" id="{9ED6BFC4-F537-7C4C-B6AB-46A203DA5EA4}"/>
              </a:ext>
            </a:extLst>
          </p:cNvPr>
          <p:cNvPicPr>
            <a:picLocks noChangeAspect="1"/>
          </p:cNvPicPr>
          <p:nvPr/>
        </p:nvPicPr>
        <p:blipFill>
          <a:blip r:embed="rId3"/>
          <a:stretch>
            <a:fillRect/>
          </a:stretch>
        </p:blipFill>
        <p:spPr>
          <a:xfrm>
            <a:off x="5754966" y="1993918"/>
            <a:ext cx="6183994" cy="2870163"/>
          </a:xfrm>
          <a:prstGeom prst="rect">
            <a:avLst/>
          </a:prstGeom>
        </p:spPr>
      </p:pic>
      <p:sp>
        <p:nvSpPr>
          <p:cNvPr id="6" name="TextBox 5">
            <a:extLst>
              <a:ext uri="{FF2B5EF4-FFF2-40B4-BE49-F238E27FC236}">
                <a16:creationId xmlns:a16="http://schemas.microsoft.com/office/drawing/2014/main" id="{565D4457-0FFD-2D4F-BC87-9AEC3DAAE769}"/>
              </a:ext>
            </a:extLst>
          </p:cNvPr>
          <p:cNvSpPr txBox="1"/>
          <p:nvPr/>
        </p:nvSpPr>
        <p:spPr>
          <a:xfrm>
            <a:off x="531804" y="1064267"/>
            <a:ext cx="4149040" cy="553998"/>
          </a:xfrm>
          <a:prstGeom prst="rect">
            <a:avLst/>
          </a:prstGeom>
          <a:noFill/>
        </p:spPr>
        <p:txBody>
          <a:bodyPr wrap="square" rtlCol="0">
            <a:spAutoFit/>
          </a:bodyPr>
          <a:lstStyle/>
          <a:p>
            <a:pPr algn="ctr"/>
            <a:r>
              <a:rPr lang="en-US" sz="3000" b="1" dirty="0"/>
              <a:t>Similar “enough”</a:t>
            </a:r>
          </a:p>
        </p:txBody>
      </p:sp>
      <p:sp>
        <p:nvSpPr>
          <p:cNvPr id="7" name="TextBox 6">
            <a:extLst>
              <a:ext uri="{FF2B5EF4-FFF2-40B4-BE49-F238E27FC236}">
                <a16:creationId xmlns:a16="http://schemas.microsoft.com/office/drawing/2014/main" id="{4BF32BF3-4959-9244-BC6F-E65E1C604C7A}"/>
              </a:ext>
            </a:extLst>
          </p:cNvPr>
          <p:cNvSpPr txBox="1"/>
          <p:nvPr/>
        </p:nvSpPr>
        <p:spPr>
          <a:xfrm>
            <a:off x="6187889" y="1074777"/>
            <a:ext cx="5192027" cy="553998"/>
          </a:xfrm>
          <a:prstGeom prst="rect">
            <a:avLst/>
          </a:prstGeom>
          <a:noFill/>
        </p:spPr>
        <p:txBody>
          <a:bodyPr wrap="square" rtlCol="0">
            <a:spAutoFit/>
          </a:bodyPr>
          <a:lstStyle/>
          <a:p>
            <a:pPr algn="ctr"/>
            <a:r>
              <a:rPr lang="en-US" sz="3000" b="1" dirty="0"/>
              <a:t>“Significantly” different</a:t>
            </a:r>
          </a:p>
        </p:txBody>
      </p:sp>
      <p:cxnSp>
        <p:nvCxnSpPr>
          <p:cNvPr id="8" name="Straight Connector 7">
            <a:extLst>
              <a:ext uri="{FF2B5EF4-FFF2-40B4-BE49-F238E27FC236}">
                <a16:creationId xmlns:a16="http://schemas.microsoft.com/office/drawing/2014/main" id="{C5588838-5F19-1448-AA05-E40745DC093D}"/>
              </a:ext>
            </a:extLst>
          </p:cNvPr>
          <p:cNvCxnSpPr>
            <a:cxnSpLocks/>
          </p:cNvCxnSpPr>
          <p:nvPr/>
        </p:nvCxnSpPr>
        <p:spPr>
          <a:xfrm>
            <a:off x="2653830" y="2154455"/>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AD6DAA-6AEC-C544-8B09-4D170DDCB6D2}"/>
              </a:ext>
            </a:extLst>
          </p:cNvPr>
          <p:cNvCxnSpPr>
            <a:cxnSpLocks/>
          </p:cNvCxnSpPr>
          <p:nvPr/>
        </p:nvCxnSpPr>
        <p:spPr>
          <a:xfrm>
            <a:off x="2279983" y="2154455"/>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A693EA-C4D8-BC4E-A354-57CD8F7D43EF}"/>
                  </a:ext>
                </a:extLst>
              </p:cNvPr>
              <p:cNvSpPr txBox="1"/>
              <p:nvPr/>
            </p:nvSpPr>
            <p:spPr>
              <a:xfrm>
                <a:off x="279222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14" name="TextBox 13">
                <a:extLst>
                  <a:ext uri="{FF2B5EF4-FFF2-40B4-BE49-F238E27FC236}">
                    <a16:creationId xmlns:a16="http://schemas.microsoft.com/office/drawing/2014/main" id="{1EA693EA-C4D8-BC4E-A354-57CD8F7D43EF}"/>
                  </a:ext>
                </a:extLst>
              </p:cNvPr>
              <p:cNvSpPr txBox="1">
                <a:spLocks noRot="1" noChangeAspect="1" noMove="1" noResize="1" noEditPoints="1" noAdjustHandles="1" noChangeArrowheads="1" noChangeShapeType="1" noTextEdit="1"/>
              </p:cNvSpPr>
              <p:nvPr/>
            </p:nvSpPr>
            <p:spPr>
              <a:xfrm>
                <a:off x="2792222" y="4130633"/>
                <a:ext cx="75234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277A46-CB76-8343-8BC9-743B45EE11D8}"/>
                  </a:ext>
                </a:extLst>
              </p:cNvPr>
              <p:cNvSpPr txBox="1"/>
              <p:nvPr/>
            </p:nvSpPr>
            <p:spPr>
              <a:xfrm>
                <a:off x="1486854"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3" name="TextBox 22">
                <a:extLst>
                  <a:ext uri="{FF2B5EF4-FFF2-40B4-BE49-F238E27FC236}">
                    <a16:creationId xmlns:a16="http://schemas.microsoft.com/office/drawing/2014/main" id="{0B277A46-CB76-8343-8BC9-743B45EE11D8}"/>
                  </a:ext>
                </a:extLst>
              </p:cNvPr>
              <p:cNvSpPr txBox="1">
                <a:spLocks noRot="1" noChangeAspect="1" noMove="1" noResize="1" noEditPoints="1" noAdjustHandles="1" noChangeArrowheads="1" noChangeShapeType="1" noTextEdit="1"/>
              </p:cNvSpPr>
              <p:nvPr/>
            </p:nvSpPr>
            <p:spPr>
              <a:xfrm>
                <a:off x="1486854" y="4130633"/>
                <a:ext cx="752346" cy="369332"/>
              </a:xfrm>
              <a:prstGeom prst="rect">
                <a:avLst/>
              </a:prstGeom>
              <a:blipFill>
                <a:blip r:embed="rId5"/>
                <a:stretch>
                  <a:fillRect b="-6667"/>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CAE0E05-5B33-614E-90DD-BEEAADF55488}"/>
              </a:ext>
            </a:extLst>
          </p:cNvPr>
          <p:cNvCxnSpPr>
            <a:cxnSpLocks/>
          </p:cNvCxnSpPr>
          <p:nvPr/>
        </p:nvCxnSpPr>
        <p:spPr>
          <a:xfrm>
            <a:off x="7705379" y="2121841"/>
            <a:ext cx="0" cy="2614315"/>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D25498-FDBB-F343-9B60-54BCEE5EBC27}"/>
                  </a:ext>
                </a:extLst>
              </p:cNvPr>
              <p:cNvSpPr txBox="1"/>
              <p:nvPr/>
            </p:nvSpPr>
            <p:spPr>
              <a:xfrm>
                <a:off x="6814642"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𝝁</m:t>
                          </m:r>
                        </m:e>
                        <m:sub>
                          <m:r>
                            <a:rPr lang="en-US" b="1" i="1" smtClean="0">
                              <a:solidFill>
                                <a:schemeClr val="accent1"/>
                              </a:solidFill>
                              <a:latin typeface="Cambria Math" panose="02040503050406030204" pitchFamily="18" charset="0"/>
                              <a:ea typeface="Cambria Math" panose="02040503050406030204" pitchFamily="18" charset="0"/>
                            </a:rPr>
                            <m:t>𝟏</m:t>
                          </m:r>
                        </m:sub>
                      </m:sSub>
                    </m:oMath>
                  </m:oMathPara>
                </a14:m>
                <a:endParaRPr lang="en-US" b="1" dirty="0">
                  <a:solidFill>
                    <a:schemeClr val="accent1"/>
                  </a:solidFill>
                </a:endParaRPr>
              </a:p>
            </p:txBody>
          </p:sp>
        </mc:Choice>
        <mc:Fallback xmlns="">
          <p:sp>
            <p:nvSpPr>
              <p:cNvPr id="29" name="TextBox 28">
                <a:extLst>
                  <a:ext uri="{FF2B5EF4-FFF2-40B4-BE49-F238E27FC236}">
                    <a16:creationId xmlns:a16="http://schemas.microsoft.com/office/drawing/2014/main" id="{0AD25498-FDBB-F343-9B60-54BCEE5EBC27}"/>
                  </a:ext>
                </a:extLst>
              </p:cNvPr>
              <p:cNvSpPr txBox="1">
                <a:spLocks noRot="1" noChangeAspect="1" noMove="1" noResize="1" noEditPoints="1" noAdjustHandles="1" noChangeArrowheads="1" noChangeShapeType="1" noTextEdit="1"/>
              </p:cNvSpPr>
              <p:nvPr/>
            </p:nvSpPr>
            <p:spPr>
              <a:xfrm>
                <a:off x="6814642" y="4130633"/>
                <a:ext cx="752346" cy="369332"/>
              </a:xfrm>
              <a:prstGeom prst="rect">
                <a:avLst/>
              </a:prstGeom>
              <a:blipFill>
                <a:blip r:embed="rId6"/>
                <a:stretch>
                  <a:fillRect b="-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03654F29-13C2-8D47-8563-FD50E3E3C3BA}"/>
              </a:ext>
            </a:extLst>
          </p:cNvPr>
          <p:cNvCxnSpPr>
            <a:cxnSpLocks/>
          </p:cNvCxnSpPr>
          <p:nvPr/>
        </p:nvCxnSpPr>
        <p:spPr>
          <a:xfrm>
            <a:off x="9834453" y="2148939"/>
            <a:ext cx="0" cy="2614315"/>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C644F4-B399-A649-A157-F446B026C259}"/>
                  </a:ext>
                </a:extLst>
              </p:cNvPr>
              <p:cNvSpPr txBox="1"/>
              <p:nvPr/>
            </p:nvSpPr>
            <p:spPr>
              <a:xfrm>
                <a:off x="9834453" y="4130633"/>
                <a:ext cx="752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ea typeface="Cambria Math" panose="02040503050406030204" pitchFamily="18" charset="0"/>
                            </a:rPr>
                            <m:t>𝝁</m:t>
                          </m:r>
                        </m:e>
                        <m:sub>
                          <m:r>
                            <a:rPr lang="en-US" b="1" i="1" smtClean="0">
                              <a:solidFill>
                                <a:schemeClr val="accent2"/>
                              </a:solidFill>
                              <a:latin typeface="Cambria Math" panose="02040503050406030204" pitchFamily="18" charset="0"/>
                              <a:ea typeface="Cambria Math" panose="02040503050406030204" pitchFamily="18" charset="0"/>
                            </a:rPr>
                            <m:t>𝟐</m:t>
                          </m:r>
                        </m:sub>
                      </m:sSub>
                    </m:oMath>
                  </m:oMathPara>
                </a14:m>
                <a:endParaRPr lang="en-US" b="1" dirty="0">
                  <a:solidFill>
                    <a:schemeClr val="accent2"/>
                  </a:solidFill>
                </a:endParaRPr>
              </a:p>
            </p:txBody>
          </p:sp>
        </mc:Choice>
        <mc:Fallback xmlns="">
          <p:sp>
            <p:nvSpPr>
              <p:cNvPr id="31" name="TextBox 30">
                <a:extLst>
                  <a:ext uri="{FF2B5EF4-FFF2-40B4-BE49-F238E27FC236}">
                    <a16:creationId xmlns:a16="http://schemas.microsoft.com/office/drawing/2014/main" id="{94C644F4-B399-A649-A157-F446B026C259}"/>
                  </a:ext>
                </a:extLst>
              </p:cNvPr>
              <p:cNvSpPr txBox="1">
                <a:spLocks noRot="1" noChangeAspect="1" noMove="1" noResize="1" noEditPoints="1" noAdjustHandles="1" noChangeArrowheads="1" noChangeShapeType="1" noTextEdit="1"/>
              </p:cNvSpPr>
              <p:nvPr/>
            </p:nvSpPr>
            <p:spPr>
              <a:xfrm>
                <a:off x="9834453" y="4130633"/>
                <a:ext cx="752346" cy="369332"/>
              </a:xfrm>
              <a:prstGeom prst="rect">
                <a:avLst/>
              </a:prstGeom>
              <a:blipFill>
                <a:blip r:embed="rId7"/>
                <a:stretch>
                  <a:fillRect b="-6667"/>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15B2522-D9A4-9744-8558-9BD9DD6F97E1}"/>
              </a:ext>
            </a:extLst>
          </p:cNvPr>
          <p:cNvCxnSpPr>
            <a:cxnSpLocks/>
          </p:cNvCxnSpPr>
          <p:nvPr/>
        </p:nvCxnSpPr>
        <p:spPr>
          <a:xfrm flipH="1">
            <a:off x="204267" y="4971393"/>
            <a:ext cx="4752047"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40A868-A42E-EB42-A8A3-E662C2C23333}"/>
              </a:ext>
            </a:extLst>
          </p:cNvPr>
          <p:cNvCxnSpPr>
            <a:cxnSpLocks/>
          </p:cNvCxnSpPr>
          <p:nvPr/>
        </p:nvCxnSpPr>
        <p:spPr>
          <a:xfrm flipH="1">
            <a:off x="5572535" y="4971393"/>
            <a:ext cx="6539953" cy="0"/>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C98C-AEE3-7746-BDE3-5DE598455BC5}"/>
              </a:ext>
            </a:extLst>
          </p:cNvPr>
          <p:cNvSpPr txBox="1"/>
          <p:nvPr/>
        </p:nvSpPr>
        <p:spPr>
          <a:xfrm>
            <a:off x="2901367" y="365398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39" name="TextBox 38">
            <a:extLst>
              <a:ext uri="{FF2B5EF4-FFF2-40B4-BE49-F238E27FC236}">
                <a16:creationId xmlns:a16="http://schemas.microsoft.com/office/drawing/2014/main" id="{38C0DD17-18E6-4241-836A-E53E8B4C6FCE}"/>
              </a:ext>
            </a:extLst>
          </p:cNvPr>
          <p:cNvSpPr txBox="1"/>
          <p:nvPr/>
        </p:nvSpPr>
        <p:spPr>
          <a:xfrm>
            <a:off x="9920418" y="3659432"/>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6608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EA4C5F-73BF-4E09-AE32-20E33E5651FF}"/>
              </a:ext>
            </a:extLst>
          </p:cNvPr>
          <p:cNvGrpSpPr/>
          <p:nvPr/>
        </p:nvGrpSpPr>
        <p:grpSpPr>
          <a:xfrm>
            <a:off x="0" y="0"/>
            <a:ext cx="9159498" cy="6858000"/>
            <a:chOff x="213102" y="0"/>
            <a:chExt cx="9159498" cy="685800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213102"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409825"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3038475" y="1443037"/>
              <a:ext cx="3019425" cy="26003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6057900" y="4043362"/>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4667252" y="2035313"/>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172067" y="460444"/>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172067" y="460444"/>
                  <a:ext cx="1585910" cy="553998"/>
                </a:xfrm>
                <a:prstGeom prst="rect">
                  <a:avLst/>
                </a:prstGeom>
                <a:blipFill>
                  <a:blip r:embed="rId3"/>
                  <a:stretch>
                    <a:fillRect l="-8846" t="-1333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6269588" y="4798426"/>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6269588" y="4798426"/>
                  <a:ext cx="2541037" cy="553998"/>
                </a:xfrm>
                <a:prstGeom prst="rect">
                  <a:avLst/>
                </a:prstGeom>
                <a:blipFill>
                  <a:blip r:embed="rId4"/>
                  <a:stretch>
                    <a:fillRect l="-5769" t="-13187" b="-34066"/>
                  </a:stretch>
                </a:blipFill>
              </p:spPr>
              <p:txBody>
                <a:bodyPr/>
                <a:lstStyle/>
                <a:p>
                  <a:r>
                    <a:rPr lang="en-US">
                      <a:noFill/>
                    </a:rPr>
                    <a:t> </a:t>
                  </a:r>
                </a:p>
              </p:txBody>
            </p:sp>
          </mc:Fallback>
        </mc:AlternateContent>
      </p:grpSp>
    </p:spTree>
    <p:extLst>
      <p:ext uri="{BB962C8B-B14F-4D97-AF65-F5344CB8AC3E}">
        <p14:creationId xmlns:p14="http://schemas.microsoft.com/office/powerpoint/2010/main" val="2972231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BD7724-D1B1-4301-B9F3-5F909DA899D1}"/>
              </a:ext>
            </a:extLst>
          </p:cNvPr>
          <p:cNvPicPr>
            <a:picLocks noChangeAspect="1"/>
          </p:cNvPicPr>
          <p:nvPr/>
        </p:nvPicPr>
        <p:blipFill>
          <a:blip r:embed="rId2"/>
          <a:stretch>
            <a:fillRect/>
          </a:stretch>
        </p:blipFill>
        <p:spPr>
          <a:xfrm>
            <a:off x="0" y="0"/>
            <a:ext cx="9159498" cy="6858000"/>
          </a:xfrm>
          <a:prstGeom prst="rect">
            <a:avLst/>
          </a:prstGeom>
        </p:spPr>
      </p:pic>
      <p:sp>
        <p:nvSpPr>
          <p:cNvPr id="12" name="Rectangle 11">
            <a:extLst>
              <a:ext uri="{FF2B5EF4-FFF2-40B4-BE49-F238E27FC236}">
                <a16:creationId xmlns:a16="http://schemas.microsoft.com/office/drawing/2014/main" id="{3B103218-429C-4713-8D12-53103ED4E367}"/>
              </a:ext>
            </a:extLst>
          </p:cNvPr>
          <p:cNvSpPr/>
          <p:nvPr/>
        </p:nvSpPr>
        <p:spPr>
          <a:xfrm>
            <a:off x="2196723"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2965FD1-4426-4E1C-B5F3-F08BB97FBCFC}"/>
              </a:ext>
            </a:extLst>
          </p:cNvPr>
          <p:cNvCxnSpPr>
            <a:cxnSpLocks/>
          </p:cNvCxnSpPr>
          <p:nvPr/>
        </p:nvCxnSpPr>
        <p:spPr>
          <a:xfrm>
            <a:off x="2825373" y="114300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570D101-E315-421E-8892-3C2EAA0B8D6E}"/>
              </a:ext>
            </a:extLst>
          </p:cNvPr>
          <p:cNvSpPr/>
          <p:nvPr/>
        </p:nvSpPr>
        <p:spPr>
          <a:xfrm>
            <a:off x="4500562" y="81438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38F4E0-823F-48D5-9156-1EC144C821C5}"/>
              </a:ext>
            </a:extLst>
          </p:cNvPr>
          <p:cNvSpPr txBox="1"/>
          <p:nvPr/>
        </p:nvSpPr>
        <p:spPr>
          <a:xfrm>
            <a:off x="3382095" y="38350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3DDEFF-37A0-4BAE-A800-3BAA72A82B62}"/>
                  </a:ext>
                </a:extLst>
              </p:cNvPr>
              <p:cNvSpPr txBox="1"/>
              <p:nvPr/>
            </p:nvSpPr>
            <p:spPr>
              <a:xfrm>
                <a:off x="1854315" y="150741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34" name="TextBox 33">
                <a:extLst>
                  <a:ext uri="{FF2B5EF4-FFF2-40B4-BE49-F238E27FC236}">
                    <a16:creationId xmlns:a16="http://schemas.microsoft.com/office/drawing/2014/main" id="{A83DDEFF-37A0-4BAE-A800-3BAA72A82B62}"/>
                  </a:ext>
                </a:extLst>
              </p:cNvPr>
              <p:cNvSpPr txBox="1">
                <a:spLocks noRot="1" noChangeAspect="1" noMove="1" noResize="1" noEditPoints="1" noAdjustHandles="1" noChangeArrowheads="1" noChangeShapeType="1" noTextEdit="1"/>
              </p:cNvSpPr>
              <p:nvPr/>
            </p:nvSpPr>
            <p:spPr>
              <a:xfrm>
                <a:off x="1854315" y="1507419"/>
                <a:ext cx="1585910" cy="553998"/>
              </a:xfrm>
              <a:prstGeom prst="rect">
                <a:avLst/>
              </a:prstGeom>
              <a:blipFill>
                <a:blip r:embed="rId3"/>
                <a:stretch>
                  <a:fillRect l="-8846"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728E51-F395-4433-99CA-DD99A6F0D291}"/>
                  </a:ext>
                </a:extLst>
              </p:cNvPr>
              <p:cNvSpPr txBox="1"/>
              <p:nvPr/>
            </p:nvSpPr>
            <p:spPr>
              <a:xfrm>
                <a:off x="3649144" y="150741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5" name="TextBox 34">
                <a:extLst>
                  <a:ext uri="{FF2B5EF4-FFF2-40B4-BE49-F238E27FC236}">
                    <a16:creationId xmlns:a16="http://schemas.microsoft.com/office/drawing/2014/main" id="{9A728E51-F395-4433-99CA-DD99A6F0D291}"/>
                  </a:ext>
                </a:extLst>
              </p:cNvPr>
              <p:cNvSpPr txBox="1">
                <a:spLocks noRot="1" noChangeAspect="1" noMove="1" noResize="1" noEditPoints="1" noAdjustHandles="1" noChangeArrowheads="1" noChangeShapeType="1" noTextEdit="1"/>
              </p:cNvSpPr>
              <p:nvPr/>
            </p:nvSpPr>
            <p:spPr>
              <a:xfrm>
                <a:off x="3649144" y="1507419"/>
                <a:ext cx="2541037" cy="553998"/>
              </a:xfrm>
              <a:prstGeom prst="rect">
                <a:avLst/>
              </a:prstGeom>
              <a:blipFill>
                <a:blip r:embed="rId4"/>
                <a:stretch>
                  <a:fillRect l="-5769" t="-13187" b="-3406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81FEB1C-5162-4313-B6ED-C2F2EAF66AA5}"/>
              </a:ext>
            </a:extLst>
          </p:cNvPr>
          <p:cNvGrpSpPr/>
          <p:nvPr/>
        </p:nvGrpSpPr>
        <p:grpSpPr>
          <a:xfrm>
            <a:off x="479337" y="4968923"/>
            <a:ext cx="4335866" cy="1677917"/>
            <a:chOff x="2111490" y="3106786"/>
            <a:chExt cx="4335866" cy="1677917"/>
          </a:xfrm>
        </p:grpSpPr>
        <p:sp>
          <p:nvSpPr>
            <p:cNvPr id="22" name="Rectangle 21">
              <a:extLst>
                <a:ext uri="{FF2B5EF4-FFF2-40B4-BE49-F238E27FC236}">
                  <a16:creationId xmlns:a16="http://schemas.microsoft.com/office/drawing/2014/main" id="{A0168C7F-AD8C-4C30-8BB0-ED469A22E770}"/>
                </a:ext>
              </a:extLst>
            </p:cNvPr>
            <p:cNvSpPr/>
            <p:nvPr/>
          </p:nvSpPr>
          <p:spPr>
            <a:xfrm>
              <a:off x="2453898"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FFBC2D8-6958-478D-B990-9DCB9E5CFB8E}"/>
                </a:ext>
              </a:extLst>
            </p:cNvPr>
            <p:cNvCxnSpPr>
              <a:cxnSpLocks/>
            </p:cNvCxnSpPr>
            <p:nvPr/>
          </p:nvCxnSpPr>
          <p:spPr>
            <a:xfrm>
              <a:off x="3082548" y="3866286"/>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3DEA7BE-98E9-4EC3-851A-6270CF81363C}"/>
                </a:ext>
              </a:extLst>
            </p:cNvPr>
            <p:cNvSpPr/>
            <p:nvPr/>
          </p:nvSpPr>
          <p:spPr>
            <a:xfrm>
              <a:off x="4757737" y="3537673"/>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CA7A1C-7990-4A27-AC87-79CC8555A748}"/>
                </a:ext>
              </a:extLst>
            </p:cNvPr>
            <p:cNvSpPr txBox="1"/>
            <p:nvPr/>
          </p:nvSpPr>
          <p:spPr>
            <a:xfrm>
              <a:off x="3639270" y="3106786"/>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E005E-3BF0-452E-83CA-6513920C16CA}"/>
                    </a:ext>
                  </a:extLst>
                </p:cNvPr>
                <p:cNvSpPr txBox="1"/>
                <p:nvPr/>
              </p:nvSpPr>
              <p:spPr>
                <a:xfrm>
                  <a:off x="2111490" y="4230705"/>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oMath>
                  </a14:m>
                  <a:r>
                    <a:rPr lang="en-US" sz="3000" b="1" dirty="0">
                      <a:solidFill>
                        <a:srgbClr val="FF0000"/>
                      </a:solidFill>
                    </a:rPr>
                    <a:t>)</a:t>
                  </a:r>
                </a:p>
              </p:txBody>
            </p:sp>
          </mc:Choice>
          <mc:Fallback xmlns="">
            <p:sp>
              <p:nvSpPr>
                <p:cNvPr id="26" name="TextBox 25">
                  <a:extLst>
                    <a:ext uri="{FF2B5EF4-FFF2-40B4-BE49-F238E27FC236}">
                      <a16:creationId xmlns:a16="http://schemas.microsoft.com/office/drawing/2014/main" id="{C71E005E-3BF0-452E-83CA-6513920C16CA}"/>
                    </a:ext>
                  </a:extLst>
                </p:cNvPr>
                <p:cNvSpPr txBox="1">
                  <a:spLocks noRot="1" noChangeAspect="1" noMove="1" noResize="1" noEditPoints="1" noAdjustHandles="1" noChangeArrowheads="1" noChangeShapeType="1" noTextEdit="1"/>
                </p:cNvSpPr>
                <p:nvPr/>
              </p:nvSpPr>
              <p:spPr>
                <a:xfrm>
                  <a:off x="2111490" y="4230705"/>
                  <a:ext cx="1585910" cy="553998"/>
                </a:xfrm>
                <a:prstGeom prst="rect">
                  <a:avLst/>
                </a:prstGeom>
                <a:blipFill>
                  <a:blip r:embed="rId5"/>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98F968-8AA1-4524-9091-E40D864AD4C8}"/>
                    </a:ext>
                  </a:extLst>
                </p:cNvPr>
                <p:cNvSpPr txBox="1"/>
                <p:nvPr/>
              </p:nvSpPr>
              <p:spPr>
                <a:xfrm>
                  <a:off x="3906319" y="4230705"/>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𝟑</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27" name="TextBox 26">
                  <a:extLst>
                    <a:ext uri="{FF2B5EF4-FFF2-40B4-BE49-F238E27FC236}">
                      <a16:creationId xmlns:a16="http://schemas.microsoft.com/office/drawing/2014/main" id="{6F98F968-8AA1-4524-9091-E40D864AD4C8}"/>
                    </a:ext>
                  </a:extLst>
                </p:cNvPr>
                <p:cNvSpPr txBox="1">
                  <a:spLocks noRot="1" noChangeAspect="1" noMove="1" noResize="1" noEditPoints="1" noAdjustHandles="1" noChangeArrowheads="1" noChangeShapeType="1" noTextEdit="1"/>
                </p:cNvSpPr>
                <p:nvPr/>
              </p:nvSpPr>
              <p:spPr>
                <a:xfrm>
                  <a:off x="3906319" y="4230705"/>
                  <a:ext cx="2541037" cy="553998"/>
                </a:xfrm>
                <a:prstGeom prst="rect">
                  <a:avLst/>
                </a:prstGeom>
                <a:blipFill>
                  <a:blip r:embed="rId6"/>
                  <a:stretch>
                    <a:fillRect l="-5516" t="-13187" b="-34066"/>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1B201EAA-AAB2-41FE-AC6D-4E7D94784CBD}"/>
              </a:ext>
            </a:extLst>
          </p:cNvPr>
          <p:cNvSpPr/>
          <p:nvPr/>
        </p:nvSpPr>
        <p:spPr>
          <a:xfrm>
            <a:off x="1759292"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A6E040F-338B-4692-A0FE-DEEE06C14427}"/>
              </a:ext>
            </a:extLst>
          </p:cNvPr>
          <p:cNvCxnSpPr>
            <a:cxnSpLocks/>
          </p:cNvCxnSpPr>
          <p:nvPr/>
        </p:nvCxnSpPr>
        <p:spPr>
          <a:xfrm>
            <a:off x="2387942" y="3443288"/>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C25B2E-D414-4BF5-BFE7-BC5DC7F4FA3F}"/>
              </a:ext>
            </a:extLst>
          </p:cNvPr>
          <p:cNvSpPr/>
          <p:nvPr/>
        </p:nvSpPr>
        <p:spPr>
          <a:xfrm>
            <a:off x="4063131" y="3114675"/>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5CA1823-5E77-49D5-A7F7-A6D830C78657}"/>
              </a:ext>
            </a:extLst>
          </p:cNvPr>
          <p:cNvSpPr txBox="1"/>
          <p:nvPr/>
        </p:nvSpPr>
        <p:spPr>
          <a:xfrm>
            <a:off x="2944664" y="2683788"/>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FA0E7A-B90F-47E2-A5B8-E77CA1F0170A}"/>
                  </a:ext>
                </a:extLst>
              </p:cNvPr>
              <p:cNvSpPr txBox="1"/>
              <p:nvPr/>
            </p:nvSpPr>
            <p:spPr>
              <a:xfrm>
                <a:off x="1416884" y="3807707"/>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oMath>
                </a14:m>
                <a:r>
                  <a:rPr lang="en-US" sz="3000" b="1" dirty="0">
                    <a:solidFill>
                      <a:srgbClr val="FF0000"/>
                    </a:solidFill>
                  </a:rPr>
                  <a:t>)</a:t>
                </a:r>
              </a:p>
            </p:txBody>
          </p:sp>
        </mc:Choice>
        <mc:Fallback xmlns="">
          <p:sp>
            <p:nvSpPr>
              <p:cNvPr id="38" name="TextBox 37">
                <a:extLst>
                  <a:ext uri="{FF2B5EF4-FFF2-40B4-BE49-F238E27FC236}">
                    <a16:creationId xmlns:a16="http://schemas.microsoft.com/office/drawing/2014/main" id="{A2FA0E7A-B90F-47E2-A5B8-E77CA1F0170A}"/>
                  </a:ext>
                </a:extLst>
              </p:cNvPr>
              <p:cNvSpPr txBox="1">
                <a:spLocks noRot="1" noChangeAspect="1" noMove="1" noResize="1" noEditPoints="1" noAdjustHandles="1" noChangeArrowheads="1" noChangeShapeType="1" noTextEdit="1"/>
              </p:cNvSpPr>
              <p:nvPr/>
            </p:nvSpPr>
            <p:spPr>
              <a:xfrm>
                <a:off x="1416884" y="3807707"/>
                <a:ext cx="1585910" cy="553998"/>
              </a:xfrm>
              <a:prstGeom prst="rect">
                <a:avLst/>
              </a:prstGeom>
              <a:blipFill>
                <a:blip r:embed="rId7"/>
                <a:stretch>
                  <a:fillRect l="-8812"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77973A-038C-440B-A75E-30814A2C662E}"/>
                  </a:ext>
                </a:extLst>
              </p:cNvPr>
              <p:cNvSpPr txBox="1"/>
              <p:nvPr/>
            </p:nvSpPr>
            <p:spPr>
              <a:xfrm>
                <a:off x="3211713" y="3807707"/>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𝟐</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39" name="TextBox 38">
                <a:extLst>
                  <a:ext uri="{FF2B5EF4-FFF2-40B4-BE49-F238E27FC236}">
                    <a16:creationId xmlns:a16="http://schemas.microsoft.com/office/drawing/2014/main" id="{7977973A-038C-440B-A75E-30814A2C662E}"/>
                  </a:ext>
                </a:extLst>
              </p:cNvPr>
              <p:cNvSpPr txBox="1">
                <a:spLocks noRot="1" noChangeAspect="1" noMove="1" noResize="1" noEditPoints="1" noAdjustHandles="1" noChangeArrowheads="1" noChangeShapeType="1" noTextEdit="1"/>
              </p:cNvSpPr>
              <p:nvPr/>
            </p:nvSpPr>
            <p:spPr>
              <a:xfrm>
                <a:off x="3211713" y="3807707"/>
                <a:ext cx="2541037" cy="553998"/>
              </a:xfrm>
              <a:prstGeom prst="rect">
                <a:avLst/>
              </a:prstGeom>
              <a:blipFill>
                <a:blip r:embed="rId8"/>
                <a:stretch>
                  <a:fillRect l="-5755" t="-13187" b="-3406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D2423A1-E0F0-411F-9C45-DA19723DB0A5}"/>
              </a:ext>
            </a:extLst>
          </p:cNvPr>
          <p:cNvSpPr/>
          <p:nvPr/>
        </p:nvSpPr>
        <p:spPr>
          <a:xfrm>
            <a:off x="5859085"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BCA21FF-8833-4C0F-BD0E-BB661A5CBCA2}"/>
              </a:ext>
            </a:extLst>
          </p:cNvPr>
          <p:cNvCxnSpPr>
            <a:cxnSpLocks/>
          </p:cNvCxnSpPr>
          <p:nvPr/>
        </p:nvCxnSpPr>
        <p:spPr>
          <a:xfrm>
            <a:off x="6487735" y="4331580"/>
            <a:ext cx="1713290" cy="127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6752AC-0BFE-4125-A09A-C64CF1C4FA88}"/>
              </a:ext>
            </a:extLst>
          </p:cNvPr>
          <p:cNvSpPr/>
          <p:nvPr/>
        </p:nvSpPr>
        <p:spPr>
          <a:xfrm>
            <a:off x="8162924" y="4002967"/>
            <a:ext cx="628650" cy="6286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8CA7FE4-50E2-4B39-98DB-04B8816D1ED3}"/>
              </a:ext>
            </a:extLst>
          </p:cNvPr>
          <p:cNvSpPr txBox="1"/>
          <p:nvPr/>
        </p:nvSpPr>
        <p:spPr>
          <a:xfrm>
            <a:off x="7044457" y="3572080"/>
            <a:ext cx="681036" cy="707886"/>
          </a:xfrm>
          <a:prstGeom prst="rect">
            <a:avLst/>
          </a:prstGeom>
          <a:noFill/>
        </p:spPr>
        <p:txBody>
          <a:bodyPr wrap="square" rtlCol="0">
            <a:spAutoFit/>
          </a:bodyPr>
          <a:lstStyle/>
          <a:p>
            <a:r>
              <a:rPr lang="en-US" sz="4000" b="1" dirty="0">
                <a:solidFill>
                  <a:srgbClr val="FF0000"/>
                </a:solidFill>
              </a:rPr>
              <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2AB90C-62AB-4B2A-AC22-6A20968F8667}"/>
                  </a:ext>
                </a:extLst>
              </p:cNvPr>
              <p:cNvSpPr txBox="1"/>
              <p:nvPr/>
            </p:nvSpPr>
            <p:spPr>
              <a:xfrm>
                <a:off x="5516677" y="4695999"/>
                <a:ext cx="1585910"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r>
                          <a:rPr lang="en-US" sz="3000" b="1" i="1" smtClean="0">
                            <a:solidFill>
                              <a:srgbClr val="FF0000"/>
                            </a:solidFill>
                            <a:latin typeface="Cambria Math" panose="02040503050406030204" pitchFamily="18" charset="0"/>
                            <a:ea typeface="Cambria Math" panose="02040503050406030204" pitchFamily="18" charset="0"/>
                          </a:rPr>
                          <m:t>𝟏</m:t>
                        </m:r>
                      </m:sub>
                    </m:sSub>
                  </m:oMath>
                </a14:m>
                <a:r>
                  <a:rPr lang="en-US" sz="3000" b="1" dirty="0">
                    <a:solidFill>
                      <a:srgbClr val="FF0000"/>
                    </a:solidFill>
                  </a:rPr>
                  <a:t>)</a:t>
                </a:r>
              </a:p>
            </p:txBody>
          </p:sp>
        </mc:Choice>
        <mc:Fallback xmlns="">
          <p:sp>
            <p:nvSpPr>
              <p:cNvPr id="44" name="TextBox 43">
                <a:extLst>
                  <a:ext uri="{FF2B5EF4-FFF2-40B4-BE49-F238E27FC236}">
                    <a16:creationId xmlns:a16="http://schemas.microsoft.com/office/drawing/2014/main" id="{3B2AB90C-62AB-4B2A-AC22-6A20968F8667}"/>
                  </a:ext>
                </a:extLst>
              </p:cNvPr>
              <p:cNvSpPr txBox="1">
                <a:spLocks noRot="1" noChangeAspect="1" noMove="1" noResize="1" noEditPoints="1" noAdjustHandles="1" noChangeArrowheads="1" noChangeShapeType="1" noTextEdit="1"/>
              </p:cNvSpPr>
              <p:nvPr/>
            </p:nvSpPr>
            <p:spPr>
              <a:xfrm>
                <a:off x="5516677" y="4695999"/>
                <a:ext cx="1585910" cy="553998"/>
              </a:xfrm>
              <a:prstGeom prst="rect">
                <a:avLst/>
              </a:prstGeom>
              <a:blipFill>
                <a:blip r:embed="rId9"/>
                <a:stretch>
                  <a:fillRect l="-9231" t="-13187"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CBCDE8-54E7-4050-8E09-D51A44EBA534}"/>
                  </a:ext>
                </a:extLst>
              </p:cNvPr>
              <p:cNvSpPr txBox="1"/>
              <p:nvPr/>
            </p:nvSpPr>
            <p:spPr>
              <a:xfrm>
                <a:off x="7311506" y="4695999"/>
                <a:ext cx="2541037" cy="553998"/>
              </a:xfrm>
              <a:prstGeom prst="rect">
                <a:avLst/>
              </a:prstGeom>
              <a:noFill/>
            </p:spPr>
            <p:txBody>
              <a:bodyPr wrap="square" rtlCol="0">
                <a:spAutoFit/>
              </a:bodyPr>
              <a:lstStyle/>
              <a:p>
                <a:r>
                  <a:rPr lang="en-US" sz="3000" b="1" dirty="0">
                    <a:solidFill>
                      <a:srgbClr val="FF0000"/>
                    </a:solidFill>
                  </a:rPr>
                  <a:t>z(</a:t>
                </a:r>
                <a14:m>
                  <m:oMath xmlns:m="http://schemas.openxmlformats.org/officeDocument/2006/math">
                    <m:sSub>
                      <m:sSubPr>
                        <m:ctrlPr>
                          <a:rPr lang="en-US" sz="3000" b="1" i="1" smtClean="0">
                            <a:solidFill>
                              <a:srgbClr val="FF0000"/>
                            </a:solidFill>
                            <a:latin typeface="Cambria Math" panose="02040503050406030204" pitchFamily="18" charset="0"/>
                          </a:rPr>
                        </m:ctrlPr>
                      </m:sSubPr>
                      <m:e>
                        <m:r>
                          <a:rPr lang="en-US" sz="3000" b="1" i="1" smtClean="0">
                            <a:solidFill>
                              <a:srgbClr val="FF0000"/>
                            </a:solidFill>
                            <a:latin typeface="Cambria Math" panose="02040503050406030204" pitchFamily="18" charset="0"/>
                          </a:rPr>
                          <m:t>𝒖</m:t>
                        </m:r>
                      </m:e>
                      <m:sub>
                        <m:r>
                          <a:rPr lang="en-US" sz="3000" b="1" i="1" smtClean="0">
                            <a:solidFill>
                              <a:srgbClr val="FF0000"/>
                            </a:solidFill>
                            <a:latin typeface="Cambria Math" panose="02040503050406030204" pitchFamily="18" charset="0"/>
                            <a:ea typeface="Cambria Math" panose="02040503050406030204" pitchFamily="18" charset="0"/>
                          </a:rPr>
                          <m:t>𝜶</m:t>
                        </m:r>
                      </m:sub>
                    </m:sSub>
                    <m:r>
                      <a:rPr lang="en-US" sz="3000" b="1" i="1" smtClean="0">
                        <a:solidFill>
                          <a:srgbClr val="FF0000"/>
                        </a:solidFill>
                        <a:latin typeface="Cambria Math" panose="02040503050406030204" pitchFamily="18" charset="0"/>
                      </a:rPr>
                      <m:t>+</m:t>
                    </m:r>
                    <m:r>
                      <a:rPr lang="en-US" sz="3000" b="1" i="1" smtClean="0">
                        <a:solidFill>
                          <a:srgbClr val="FF0000"/>
                        </a:solidFill>
                        <a:latin typeface="Cambria Math" panose="02040503050406030204" pitchFamily="18" charset="0"/>
                      </a:rPr>
                      <m:t>𝒉</m:t>
                    </m:r>
                  </m:oMath>
                </a14:m>
                <a:r>
                  <a:rPr lang="en-US" sz="3000" b="1" dirty="0">
                    <a:solidFill>
                      <a:srgbClr val="FF0000"/>
                    </a:solidFill>
                  </a:rPr>
                  <a:t>)</a:t>
                </a:r>
              </a:p>
            </p:txBody>
          </p:sp>
        </mc:Choice>
        <mc:Fallback xmlns="">
          <p:sp>
            <p:nvSpPr>
              <p:cNvPr id="45" name="TextBox 44">
                <a:extLst>
                  <a:ext uri="{FF2B5EF4-FFF2-40B4-BE49-F238E27FC236}">
                    <a16:creationId xmlns:a16="http://schemas.microsoft.com/office/drawing/2014/main" id="{7ACBCDE8-54E7-4050-8E09-D51A44EBA534}"/>
                  </a:ext>
                </a:extLst>
              </p:cNvPr>
              <p:cNvSpPr txBox="1">
                <a:spLocks noRot="1" noChangeAspect="1" noMove="1" noResize="1" noEditPoints="1" noAdjustHandles="1" noChangeArrowheads="1" noChangeShapeType="1" noTextEdit="1"/>
              </p:cNvSpPr>
              <p:nvPr/>
            </p:nvSpPr>
            <p:spPr>
              <a:xfrm>
                <a:off x="7311506" y="4695999"/>
                <a:ext cx="2541037" cy="553998"/>
              </a:xfrm>
              <a:prstGeom prst="rect">
                <a:avLst/>
              </a:prstGeom>
              <a:blipFill>
                <a:blip r:embed="rId10"/>
                <a:stretch>
                  <a:fillRect l="-5516" t="-13187" b="-34066"/>
                </a:stretch>
              </a:blipFill>
            </p:spPr>
            <p:txBody>
              <a:bodyPr/>
              <a:lstStyle/>
              <a:p>
                <a:r>
                  <a:rPr lang="en-US">
                    <a:noFill/>
                  </a:rPr>
                  <a:t> </a:t>
                </a:r>
              </a:p>
            </p:txBody>
          </p:sp>
        </mc:Fallback>
      </mc:AlternateContent>
    </p:spTree>
    <p:extLst>
      <p:ext uri="{BB962C8B-B14F-4D97-AF65-F5344CB8AC3E}">
        <p14:creationId xmlns:p14="http://schemas.microsoft.com/office/powerpoint/2010/main" val="13905769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40636D0-E608-4854-818C-05CFC64502C3}"/>
              </a:ext>
            </a:extLst>
          </p:cNvPr>
          <p:cNvSpPr/>
          <p:nvPr/>
        </p:nvSpPr>
        <p:spPr>
          <a:xfrm>
            <a:off x="126092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82C162-D161-422E-9853-2290EF8ED210}"/>
              </a:ext>
            </a:extLst>
          </p:cNvPr>
          <p:cNvSpPr/>
          <p:nvPr/>
        </p:nvSpPr>
        <p:spPr>
          <a:xfrm>
            <a:off x="126092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4EC959D-8EB2-452D-B1E4-F8828AF50DAB}"/>
              </a:ext>
            </a:extLst>
          </p:cNvPr>
          <p:cNvSpPr/>
          <p:nvPr/>
        </p:nvSpPr>
        <p:spPr>
          <a:xfrm>
            <a:off x="126092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E3340F8-4C95-4F40-9847-91FF9B4BA752}"/>
              </a:ext>
            </a:extLst>
          </p:cNvPr>
          <p:cNvSpPr/>
          <p:nvPr/>
        </p:nvSpPr>
        <p:spPr>
          <a:xfrm>
            <a:off x="126092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3C690AE-CB7D-4311-B66B-02871856BF26}"/>
              </a:ext>
            </a:extLst>
          </p:cNvPr>
          <p:cNvSpPr/>
          <p:nvPr/>
        </p:nvSpPr>
        <p:spPr>
          <a:xfrm>
            <a:off x="126092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6963656-7D5F-4A2C-A6FF-267FDAD645D1}"/>
              </a:ext>
            </a:extLst>
          </p:cNvPr>
          <p:cNvSpPr/>
          <p:nvPr/>
        </p:nvSpPr>
        <p:spPr>
          <a:xfrm>
            <a:off x="126092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27A686-2B65-4485-AD66-51CCD4D9CE72}"/>
              </a:ext>
            </a:extLst>
          </p:cNvPr>
          <p:cNvSpPr/>
          <p:nvPr/>
        </p:nvSpPr>
        <p:spPr>
          <a:xfrm>
            <a:off x="163330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8B0AFE-2F0A-4260-AE7A-7BDBB76A8355}"/>
              </a:ext>
            </a:extLst>
          </p:cNvPr>
          <p:cNvSpPr/>
          <p:nvPr/>
        </p:nvSpPr>
        <p:spPr>
          <a:xfrm>
            <a:off x="163330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D2EAAB-E25C-4C67-950E-8B25803688F8}"/>
              </a:ext>
            </a:extLst>
          </p:cNvPr>
          <p:cNvSpPr/>
          <p:nvPr/>
        </p:nvSpPr>
        <p:spPr>
          <a:xfrm>
            <a:off x="163330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9C4FFF-4EF4-42C9-A1DD-1EBDDA806BAD}"/>
              </a:ext>
            </a:extLst>
          </p:cNvPr>
          <p:cNvSpPr/>
          <p:nvPr/>
        </p:nvSpPr>
        <p:spPr>
          <a:xfrm>
            <a:off x="163330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EFD6493-795D-4156-AFA4-ABC1FCA7510A}"/>
              </a:ext>
            </a:extLst>
          </p:cNvPr>
          <p:cNvSpPr/>
          <p:nvPr/>
        </p:nvSpPr>
        <p:spPr>
          <a:xfrm>
            <a:off x="163330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6174D22-8C6D-4CEF-A41E-2232839FB20A}"/>
              </a:ext>
            </a:extLst>
          </p:cNvPr>
          <p:cNvSpPr/>
          <p:nvPr/>
        </p:nvSpPr>
        <p:spPr>
          <a:xfrm>
            <a:off x="163330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9952CEE-E602-4AC2-AEFC-F14694464929}"/>
              </a:ext>
            </a:extLst>
          </p:cNvPr>
          <p:cNvSpPr/>
          <p:nvPr/>
        </p:nvSpPr>
        <p:spPr>
          <a:xfrm>
            <a:off x="200567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C07ED1-2BB6-48ED-89E6-BAC4F72C95AA}"/>
              </a:ext>
            </a:extLst>
          </p:cNvPr>
          <p:cNvSpPr/>
          <p:nvPr/>
        </p:nvSpPr>
        <p:spPr>
          <a:xfrm>
            <a:off x="200567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2CE9D9E-9239-4758-8D5E-9C6AEE67F267}"/>
              </a:ext>
            </a:extLst>
          </p:cNvPr>
          <p:cNvSpPr/>
          <p:nvPr/>
        </p:nvSpPr>
        <p:spPr>
          <a:xfrm>
            <a:off x="200567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B115131-5AF7-41CB-8AD2-0274507B2BBD}"/>
              </a:ext>
            </a:extLst>
          </p:cNvPr>
          <p:cNvSpPr/>
          <p:nvPr/>
        </p:nvSpPr>
        <p:spPr>
          <a:xfrm>
            <a:off x="200567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42CC01C-8963-4205-B15B-1B86C0AC0CBA}"/>
              </a:ext>
            </a:extLst>
          </p:cNvPr>
          <p:cNvSpPr/>
          <p:nvPr/>
        </p:nvSpPr>
        <p:spPr>
          <a:xfrm>
            <a:off x="200567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005FB19-8CBD-46ED-AE5A-059C94C6A6CC}"/>
              </a:ext>
            </a:extLst>
          </p:cNvPr>
          <p:cNvSpPr/>
          <p:nvPr/>
        </p:nvSpPr>
        <p:spPr>
          <a:xfrm>
            <a:off x="200567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D8FE3-2CE2-41FA-96AD-6488C84A8AC8}"/>
              </a:ext>
            </a:extLst>
          </p:cNvPr>
          <p:cNvSpPr/>
          <p:nvPr/>
        </p:nvSpPr>
        <p:spPr>
          <a:xfrm>
            <a:off x="237805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72B7E16-4FDB-4540-AB51-48FDF22A2AF5}"/>
              </a:ext>
            </a:extLst>
          </p:cNvPr>
          <p:cNvSpPr/>
          <p:nvPr/>
        </p:nvSpPr>
        <p:spPr>
          <a:xfrm>
            <a:off x="237805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C0BBB44-58C3-48A6-AE9C-8082E51C9D7D}"/>
              </a:ext>
            </a:extLst>
          </p:cNvPr>
          <p:cNvSpPr/>
          <p:nvPr/>
        </p:nvSpPr>
        <p:spPr>
          <a:xfrm>
            <a:off x="237804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97BA3FD-5FAC-45F3-95BC-456EE5128348}"/>
              </a:ext>
            </a:extLst>
          </p:cNvPr>
          <p:cNvSpPr/>
          <p:nvPr/>
        </p:nvSpPr>
        <p:spPr>
          <a:xfrm>
            <a:off x="237805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0F69F83-A14D-490A-9D27-C2D74C240450}"/>
              </a:ext>
            </a:extLst>
          </p:cNvPr>
          <p:cNvSpPr/>
          <p:nvPr/>
        </p:nvSpPr>
        <p:spPr>
          <a:xfrm>
            <a:off x="237805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33CB750-0E6E-45A5-A459-F8D8D4870EB1}"/>
              </a:ext>
            </a:extLst>
          </p:cNvPr>
          <p:cNvSpPr/>
          <p:nvPr/>
        </p:nvSpPr>
        <p:spPr>
          <a:xfrm>
            <a:off x="237804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3213A5-05B0-4886-9810-A4190FE07CE4}"/>
              </a:ext>
            </a:extLst>
          </p:cNvPr>
          <p:cNvSpPr/>
          <p:nvPr/>
        </p:nvSpPr>
        <p:spPr>
          <a:xfrm>
            <a:off x="2750425"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CE2A4B6-4563-4661-8A9A-786789E98B7F}"/>
              </a:ext>
            </a:extLst>
          </p:cNvPr>
          <p:cNvSpPr/>
          <p:nvPr/>
        </p:nvSpPr>
        <p:spPr>
          <a:xfrm>
            <a:off x="2750424"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61A0A97-91CF-44D8-AF53-7F5777584F4B}"/>
              </a:ext>
            </a:extLst>
          </p:cNvPr>
          <p:cNvSpPr/>
          <p:nvPr/>
        </p:nvSpPr>
        <p:spPr>
          <a:xfrm>
            <a:off x="2750423"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EE239F9-4C8A-4002-A506-0E88DF005EB6}"/>
              </a:ext>
            </a:extLst>
          </p:cNvPr>
          <p:cNvSpPr/>
          <p:nvPr/>
        </p:nvSpPr>
        <p:spPr>
          <a:xfrm>
            <a:off x="2750425"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E8BCF82-A59C-42CD-9799-BCCF5C94EC26}"/>
              </a:ext>
            </a:extLst>
          </p:cNvPr>
          <p:cNvSpPr/>
          <p:nvPr/>
        </p:nvSpPr>
        <p:spPr>
          <a:xfrm>
            <a:off x="2750424"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B65EA4D-D56A-4E7E-99B6-B86AEF035EF5}"/>
              </a:ext>
            </a:extLst>
          </p:cNvPr>
          <p:cNvSpPr/>
          <p:nvPr/>
        </p:nvSpPr>
        <p:spPr>
          <a:xfrm>
            <a:off x="2750423"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DF27A7A-68AF-4CEE-BFF1-EF71B7EECAE6}"/>
              </a:ext>
            </a:extLst>
          </p:cNvPr>
          <p:cNvSpPr/>
          <p:nvPr/>
        </p:nvSpPr>
        <p:spPr>
          <a:xfrm>
            <a:off x="3122799"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8706943-9C24-4649-9BD8-729800B47622}"/>
              </a:ext>
            </a:extLst>
          </p:cNvPr>
          <p:cNvSpPr/>
          <p:nvPr/>
        </p:nvSpPr>
        <p:spPr>
          <a:xfrm>
            <a:off x="3122798"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4DE114A-FDA8-4ED6-95E4-42EE484E753D}"/>
              </a:ext>
            </a:extLst>
          </p:cNvPr>
          <p:cNvSpPr/>
          <p:nvPr/>
        </p:nvSpPr>
        <p:spPr>
          <a:xfrm>
            <a:off x="3122797"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FBBE589-AC05-4EF9-8DB4-6309ED8ABA42}"/>
              </a:ext>
            </a:extLst>
          </p:cNvPr>
          <p:cNvSpPr/>
          <p:nvPr/>
        </p:nvSpPr>
        <p:spPr>
          <a:xfrm>
            <a:off x="312279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D4CA459-220B-4095-B21B-265DE9C43E7C}"/>
              </a:ext>
            </a:extLst>
          </p:cNvPr>
          <p:cNvSpPr/>
          <p:nvPr/>
        </p:nvSpPr>
        <p:spPr>
          <a:xfrm>
            <a:off x="3122798"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72DF71C-CB77-4732-9858-6EBE1344A284}"/>
              </a:ext>
            </a:extLst>
          </p:cNvPr>
          <p:cNvSpPr/>
          <p:nvPr/>
        </p:nvSpPr>
        <p:spPr>
          <a:xfrm>
            <a:off x="3122797"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378027C-C334-4E24-9EE0-4B9394F6F1FE}"/>
              </a:ext>
            </a:extLst>
          </p:cNvPr>
          <p:cNvSpPr/>
          <p:nvPr/>
        </p:nvSpPr>
        <p:spPr>
          <a:xfrm>
            <a:off x="3495173"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2E6F01A-0A9D-49B7-8463-9857F94E7DDE}"/>
              </a:ext>
            </a:extLst>
          </p:cNvPr>
          <p:cNvSpPr/>
          <p:nvPr/>
        </p:nvSpPr>
        <p:spPr>
          <a:xfrm>
            <a:off x="3495172"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68BF85A-9EF8-47E6-BB7E-38B2B0EE3E19}"/>
              </a:ext>
            </a:extLst>
          </p:cNvPr>
          <p:cNvSpPr/>
          <p:nvPr/>
        </p:nvSpPr>
        <p:spPr>
          <a:xfrm>
            <a:off x="3495171"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79B76A5-CBA8-4E43-B00E-834AD85F676B}"/>
              </a:ext>
            </a:extLst>
          </p:cNvPr>
          <p:cNvSpPr/>
          <p:nvPr/>
        </p:nvSpPr>
        <p:spPr>
          <a:xfrm>
            <a:off x="3495173"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C763D37-D961-4815-998F-2863B412FFC8}"/>
              </a:ext>
            </a:extLst>
          </p:cNvPr>
          <p:cNvSpPr/>
          <p:nvPr/>
        </p:nvSpPr>
        <p:spPr>
          <a:xfrm>
            <a:off x="3495172"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4431057-A53A-4B73-BE7F-2F39B28F52C8}"/>
              </a:ext>
            </a:extLst>
          </p:cNvPr>
          <p:cNvSpPr/>
          <p:nvPr/>
        </p:nvSpPr>
        <p:spPr>
          <a:xfrm>
            <a:off x="3495171"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AB7CD6C-F444-41DD-AFC0-9653666432E6}"/>
              </a:ext>
            </a:extLst>
          </p:cNvPr>
          <p:cNvSpPr/>
          <p:nvPr/>
        </p:nvSpPr>
        <p:spPr>
          <a:xfrm>
            <a:off x="3867547"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CC740FF-A0AC-4B05-BC57-742A3DF59E31}"/>
              </a:ext>
            </a:extLst>
          </p:cNvPr>
          <p:cNvSpPr/>
          <p:nvPr/>
        </p:nvSpPr>
        <p:spPr>
          <a:xfrm>
            <a:off x="3867546"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A6D3E81-9C84-4619-8F43-1009B4A40820}"/>
              </a:ext>
            </a:extLst>
          </p:cNvPr>
          <p:cNvSpPr/>
          <p:nvPr/>
        </p:nvSpPr>
        <p:spPr>
          <a:xfrm>
            <a:off x="3867545"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88CE9E7-3625-44E6-9387-1676AAA0008E}"/>
              </a:ext>
            </a:extLst>
          </p:cNvPr>
          <p:cNvSpPr/>
          <p:nvPr/>
        </p:nvSpPr>
        <p:spPr>
          <a:xfrm>
            <a:off x="3867547"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0DFF272-1AA7-4FF4-B928-9AFE15235913}"/>
              </a:ext>
            </a:extLst>
          </p:cNvPr>
          <p:cNvSpPr/>
          <p:nvPr/>
        </p:nvSpPr>
        <p:spPr>
          <a:xfrm>
            <a:off x="3867546"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3EC699A5-5FAA-4F0B-AC15-94AA1F31FFF7}"/>
              </a:ext>
            </a:extLst>
          </p:cNvPr>
          <p:cNvSpPr/>
          <p:nvPr/>
        </p:nvSpPr>
        <p:spPr>
          <a:xfrm>
            <a:off x="3867545"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F800561C-62A5-4A52-AF4D-F1A5F70E66F1}"/>
              </a:ext>
            </a:extLst>
          </p:cNvPr>
          <p:cNvSpPr/>
          <p:nvPr/>
        </p:nvSpPr>
        <p:spPr>
          <a:xfrm>
            <a:off x="4239921" y="8108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ED540B7-517B-4B96-B2E2-120DE0D020ED}"/>
              </a:ext>
            </a:extLst>
          </p:cNvPr>
          <p:cNvSpPr/>
          <p:nvPr/>
        </p:nvSpPr>
        <p:spPr>
          <a:xfrm>
            <a:off x="4239920" y="115036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5A23E41-9F7F-4769-82EA-5FDD5EBB155B}"/>
              </a:ext>
            </a:extLst>
          </p:cNvPr>
          <p:cNvSpPr/>
          <p:nvPr/>
        </p:nvSpPr>
        <p:spPr>
          <a:xfrm>
            <a:off x="4239919" y="148992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C3A44CC-CBB4-46C8-A71B-425A4AA803E3}"/>
              </a:ext>
            </a:extLst>
          </p:cNvPr>
          <p:cNvSpPr/>
          <p:nvPr/>
        </p:nvSpPr>
        <p:spPr>
          <a:xfrm>
            <a:off x="4239921"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74F0327-69C4-45EA-A502-E116BFB6AAEF}"/>
              </a:ext>
            </a:extLst>
          </p:cNvPr>
          <p:cNvSpPr/>
          <p:nvPr/>
        </p:nvSpPr>
        <p:spPr>
          <a:xfrm>
            <a:off x="4239920" y="216904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34F0F1CF-C74F-437F-92DF-BA76BBBCFAF4}"/>
              </a:ext>
            </a:extLst>
          </p:cNvPr>
          <p:cNvSpPr/>
          <p:nvPr/>
        </p:nvSpPr>
        <p:spPr>
          <a:xfrm>
            <a:off x="4239919" y="250860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E78C794-ECF1-4DE0-8269-A084232B7344}"/>
              </a:ext>
            </a:extLst>
          </p:cNvPr>
          <p:cNvSpPr/>
          <p:nvPr/>
        </p:nvSpPr>
        <p:spPr>
          <a:xfrm>
            <a:off x="4239919" y="182948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353E2A6-9A81-4D54-873D-D56AF6C22738}"/>
              </a:ext>
            </a:extLst>
          </p:cNvPr>
          <p:cNvSpPr/>
          <p:nvPr/>
        </p:nvSpPr>
        <p:spPr>
          <a:xfrm>
            <a:off x="2567177" y="34290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4A016CA-6A4E-4459-AB37-B04AFCD493E0}"/>
              </a:ext>
            </a:extLst>
          </p:cNvPr>
          <p:cNvSpPr/>
          <p:nvPr/>
        </p:nvSpPr>
        <p:spPr>
          <a:xfrm>
            <a:off x="1477472" y="37875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2A43566-BAD7-4C0E-989F-854355251E14}"/>
              </a:ext>
            </a:extLst>
          </p:cNvPr>
          <p:cNvSpPr/>
          <p:nvPr/>
        </p:nvSpPr>
        <p:spPr>
          <a:xfrm>
            <a:off x="1966359" y="39874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1D82809-95AD-40BE-8FBF-663EF1007596}"/>
              </a:ext>
            </a:extLst>
          </p:cNvPr>
          <p:cNvSpPr/>
          <p:nvPr/>
        </p:nvSpPr>
        <p:spPr>
          <a:xfrm>
            <a:off x="2871977" y="37338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62CEB3A-EA08-4694-A042-AB6022A0C5EA}"/>
              </a:ext>
            </a:extLst>
          </p:cNvPr>
          <p:cNvSpPr/>
          <p:nvPr/>
        </p:nvSpPr>
        <p:spPr>
          <a:xfrm>
            <a:off x="2132192" y="46941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E2376C7-333D-4928-ADA9-FAEEF4C1CD55}"/>
              </a:ext>
            </a:extLst>
          </p:cNvPr>
          <p:cNvSpPr/>
          <p:nvPr/>
        </p:nvSpPr>
        <p:spPr>
          <a:xfrm>
            <a:off x="2284592" y="48465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34F7F78-383B-400D-A817-FD7C7A83D29A}"/>
              </a:ext>
            </a:extLst>
          </p:cNvPr>
          <p:cNvSpPr/>
          <p:nvPr/>
        </p:nvSpPr>
        <p:spPr>
          <a:xfrm>
            <a:off x="1579469" y="44627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295B4407-311E-4D9C-983C-8BD9D586F1C7}"/>
              </a:ext>
            </a:extLst>
          </p:cNvPr>
          <p:cNvSpPr/>
          <p:nvPr/>
        </p:nvSpPr>
        <p:spPr>
          <a:xfrm>
            <a:off x="2567177" y="430358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EC5AFB5C-BE38-4216-969A-85E16AD921E5}"/>
              </a:ext>
            </a:extLst>
          </p:cNvPr>
          <p:cNvSpPr/>
          <p:nvPr/>
        </p:nvSpPr>
        <p:spPr>
          <a:xfrm>
            <a:off x="3017967" y="479557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0A6E9BAB-91D3-47F1-939F-E2FC80616581}"/>
              </a:ext>
            </a:extLst>
          </p:cNvPr>
          <p:cNvSpPr/>
          <p:nvPr/>
        </p:nvSpPr>
        <p:spPr>
          <a:xfrm>
            <a:off x="3044830" y="441170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87AB43E-4055-440E-B3B0-EA1C6D5831F6}"/>
              </a:ext>
            </a:extLst>
          </p:cNvPr>
          <p:cNvSpPr/>
          <p:nvPr/>
        </p:nvSpPr>
        <p:spPr>
          <a:xfrm>
            <a:off x="3288344" y="390542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F64708FD-CBD6-498F-A03F-02AAB4557AB9}"/>
              </a:ext>
            </a:extLst>
          </p:cNvPr>
          <p:cNvSpPr/>
          <p:nvPr/>
        </p:nvSpPr>
        <p:spPr>
          <a:xfrm>
            <a:off x="2942833" y="408837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BA825136-6432-473E-AA37-1E87C44CAF7C}"/>
              </a:ext>
            </a:extLst>
          </p:cNvPr>
          <p:cNvSpPr/>
          <p:nvPr/>
        </p:nvSpPr>
        <p:spPr>
          <a:xfrm>
            <a:off x="2314039" y="38854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D21072E-2269-4A9E-B36D-51D8FC10BC76}"/>
              </a:ext>
            </a:extLst>
          </p:cNvPr>
          <p:cNvSpPr/>
          <p:nvPr/>
        </p:nvSpPr>
        <p:spPr>
          <a:xfrm>
            <a:off x="2002842" y="36828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5E0D8E4-23E0-49FB-A547-82271AD8032F}"/>
              </a:ext>
            </a:extLst>
          </p:cNvPr>
          <p:cNvSpPr/>
          <p:nvPr/>
        </p:nvSpPr>
        <p:spPr>
          <a:xfrm>
            <a:off x="1528470" y="3464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95B5F51-915B-46EA-AE69-022527FE99E3}"/>
              </a:ext>
            </a:extLst>
          </p:cNvPr>
          <p:cNvSpPr/>
          <p:nvPr/>
        </p:nvSpPr>
        <p:spPr>
          <a:xfrm>
            <a:off x="1322859" y="423498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1C1EF24-F54B-46FD-A1B4-D4A71B67849D}"/>
              </a:ext>
            </a:extLst>
          </p:cNvPr>
          <p:cNvSpPr/>
          <p:nvPr/>
        </p:nvSpPr>
        <p:spPr>
          <a:xfrm rot="1853940">
            <a:off x="3377668" y="416871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6B596-67E8-4258-A6AE-75BF808C015B}"/>
              </a:ext>
            </a:extLst>
          </p:cNvPr>
          <p:cNvSpPr/>
          <p:nvPr/>
        </p:nvSpPr>
        <p:spPr>
          <a:xfrm rot="1853940">
            <a:off x="3430177" y="4377747"/>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313A5F3B-421E-4CB4-8185-B9C32FBCAEE4}"/>
              </a:ext>
            </a:extLst>
          </p:cNvPr>
          <p:cNvSpPr/>
          <p:nvPr/>
        </p:nvSpPr>
        <p:spPr>
          <a:xfrm rot="1853940">
            <a:off x="3951497" y="405693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B972B1A-DE4B-472E-BA7E-31A4A636202F}"/>
              </a:ext>
            </a:extLst>
          </p:cNvPr>
          <p:cNvSpPr/>
          <p:nvPr/>
        </p:nvSpPr>
        <p:spPr>
          <a:xfrm rot="1853940">
            <a:off x="4085656" y="4710594"/>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9BE094-7509-4F9E-84AD-7F24EEA5F510}"/>
              </a:ext>
            </a:extLst>
          </p:cNvPr>
          <p:cNvSpPr/>
          <p:nvPr/>
        </p:nvSpPr>
        <p:spPr>
          <a:xfrm rot="1853940">
            <a:off x="4305838" y="439499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C503252B-31E0-4EA4-8342-2D54F6F3744E}"/>
              </a:ext>
            </a:extLst>
          </p:cNvPr>
          <p:cNvSpPr/>
          <p:nvPr/>
        </p:nvSpPr>
        <p:spPr>
          <a:xfrm rot="1853940">
            <a:off x="3949004" y="356815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F5F08CB5-1209-43F2-8229-1A186C4CCC9A}"/>
              </a:ext>
            </a:extLst>
          </p:cNvPr>
          <p:cNvSpPr/>
          <p:nvPr/>
        </p:nvSpPr>
        <p:spPr>
          <a:xfrm rot="6924082">
            <a:off x="4344527" y="459247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F80173D-E4BD-4250-B45A-2A8B80AC1B10}"/>
              </a:ext>
            </a:extLst>
          </p:cNvPr>
          <p:cNvGrpSpPr/>
          <p:nvPr/>
        </p:nvGrpSpPr>
        <p:grpSpPr>
          <a:xfrm rot="18214012">
            <a:off x="3121353" y="4375020"/>
            <a:ext cx="1181517" cy="536912"/>
            <a:chOff x="4413595" y="4101185"/>
            <a:chExt cx="1181517" cy="536912"/>
          </a:xfrm>
        </p:grpSpPr>
        <p:sp>
          <p:nvSpPr>
            <p:cNvPr id="118" name="Oval 117">
              <a:extLst>
                <a:ext uri="{FF2B5EF4-FFF2-40B4-BE49-F238E27FC236}">
                  <a16:creationId xmlns:a16="http://schemas.microsoft.com/office/drawing/2014/main" id="{4EFAB18D-9752-4954-B4C1-5DE34622FF5A}"/>
                </a:ext>
              </a:extLst>
            </p:cNvPr>
            <p:cNvSpPr/>
            <p:nvPr/>
          </p:nvSpPr>
          <p:spPr>
            <a:xfrm rot="13499397">
              <a:off x="4413595" y="4101185"/>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DC5B4935-63C3-45BA-B3D6-142C0919CFC2}"/>
                </a:ext>
              </a:extLst>
            </p:cNvPr>
            <p:cNvSpPr/>
            <p:nvPr/>
          </p:nvSpPr>
          <p:spPr>
            <a:xfrm rot="13499397">
              <a:off x="4829962" y="427280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E8FCEA3-18C1-425E-8200-D2EED2A2D988}"/>
                </a:ext>
              </a:extLst>
            </p:cNvPr>
            <p:cNvSpPr/>
            <p:nvPr/>
          </p:nvSpPr>
          <p:spPr>
            <a:xfrm rot="13499397">
              <a:off x="4484451" y="4455761"/>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EB052AE2-769A-4451-96E1-227BF1CC93A0}"/>
                </a:ext>
              </a:extLst>
            </p:cNvPr>
            <p:cNvSpPr/>
            <p:nvPr/>
          </p:nvSpPr>
          <p:spPr>
            <a:xfrm rot="15353337">
              <a:off x="4919286" y="4536100"/>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F41FFAC9-FF69-4C21-973C-3FA37DC8ECC8}"/>
                </a:ext>
              </a:extLst>
            </p:cNvPr>
            <p:cNvSpPr/>
            <p:nvPr/>
          </p:nvSpPr>
          <p:spPr>
            <a:xfrm rot="15353337">
              <a:off x="5493115" y="442431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EF44CFF-9669-4FE0-83F2-F8B885F8EC68}"/>
              </a:ext>
            </a:extLst>
          </p:cNvPr>
          <p:cNvGrpSpPr/>
          <p:nvPr/>
        </p:nvGrpSpPr>
        <p:grpSpPr>
          <a:xfrm rot="19351072">
            <a:off x="1256276" y="4337197"/>
            <a:ext cx="938564" cy="625250"/>
            <a:chOff x="1629872" y="3616603"/>
            <a:chExt cx="938564" cy="625250"/>
          </a:xfrm>
        </p:grpSpPr>
        <p:sp>
          <p:nvSpPr>
            <p:cNvPr id="131" name="Oval 130">
              <a:extLst>
                <a:ext uri="{FF2B5EF4-FFF2-40B4-BE49-F238E27FC236}">
                  <a16:creationId xmlns:a16="http://schemas.microsoft.com/office/drawing/2014/main" id="{6D55352D-C110-4F27-92B3-F983338A9370}"/>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BB28AE27-1966-40FA-8F2A-1D220D7CB8B8}"/>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D842FF10-9102-49D1-A0AB-1634C16F5378}"/>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775B10F1-FD01-4E11-AAAC-0FDAE3722A74}"/>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525ACB8F-5D7B-4A11-8C0F-235E3FFC722A}"/>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9B73440-4818-426F-9033-9BFAB2B258D3}"/>
              </a:ext>
            </a:extLst>
          </p:cNvPr>
          <p:cNvGrpSpPr/>
          <p:nvPr/>
        </p:nvGrpSpPr>
        <p:grpSpPr>
          <a:xfrm rot="19351072">
            <a:off x="3194364" y="3195654"/>
            <a:ext cx="938564" cy="625250"/>
            <a:chOff x="1629872" y="3616603"/>
            <a:chExt cx="938564" cy="625250"/>
          </a:xfrm>
        </p:grpSpPr>
        <p:sp>
          <p:nvSpPr>
            <p:cNvPr id="137" name="Oval 136">
              <a:extLst>
                <a:ext uri="{FF2B5EF4-FFF2-40B4-BE49-F238E27FC236}">
                  <a16:creationId xmlns:a16="http://schemas.microsoft.com/office/drawing/2014/main" id="{324D75C6-C060-4605-81B6-F0AF773320F5}"/>
                </a:ext>
              </a:extLst>
            </p:cNvPr>
            <p:cNvSpPr/>
            <p:nvPr/>
          </p:nvSpPr>
          <p:spPr>
            <a:xfrm>
              <a:off x="1629872" y="3939928"/>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6237BB5-0467-48A2-95A6-D326AD080957}"/>
                </a:ext>
              </a:extLst>
            </p:cNvPr>
            <p:cNvSpPr/>
            <p:nvPr/>
          </p:nvSpPr>
          <p:spPr>
            <a:xfrm>
              <a:off x="2118759" y="4139856"/>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DE179AA2-7A63-49AB-BCBA-0C334069BF62}"/>
                </a:ext>
              </a:extLst>
            </p:cNvPr>
            <p:cNvSpPr/>
            <p:nvPr/>
          </p:nvSpPr>
          <p:spPr>
            <a:xfrm>
              <a:off x="2466439" y="4037859"/>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CEDC6769-AE7F-4B2E-8B64-D79BD353BA80}"/>
                </a:ext>
              </a:extLst>
            </p:cNvPr>
            <p:cNvSpPr/>
            <p:nvPr/>
          </p:nvSpPr>
          <p:spPr>
            <a:xfrm>
              <a:off x="2155242" y="38352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63153698-9FA4-4C98-B5AA-6F764422CD77}"/>
                </a:ext>
              </a:extLst>
            </p:cNvPr>
            <p:cNvSpPr/>
            <p:nvPr/>
          </p:nvSpPr>
          <p:spPr>
            <a:xfrm>
              <a:off x="1680870" y="3616603"/>
              <a:ext cx="101997" cy="1019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3" name="Straight Arrow Connector 142">
            <a:extLst>
              <a:ext uri="{FF2B5EF4-FFF2-40B4-BE49-F238E27FC236}">
                <a16:creationId xmlns:a16="http://schemas.microsoft.com/office/drawing/2014/main" id="{A34C7324-9FAA-4560-9BAD-63E60857C576}"/>
              </a:ext>
            </a:extLst>
          </p:cNvPr>
          <p:cNvCxnSpPr>
            <a:cxnSpLocks/>
            <a:stCxn id="23" idx="0"/>
            <a:endCxn id="20" idx="0"/>
          </p:cNvCxnSpPr>
          <p:nvPr/>
        </p:nvCxnSpPr>
        <p:spPr>
          <a:xfrm flipV="1">
            <a:off x="2056675" y="1150369"/>
            <a:ext cx="0" cy="1018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776B5AF-0B11-4B20-970C-6369E1AFAB86}"/>
              </a:ext>
            </a:extLst>
          </p:cNvPr>
          <p:cNvCxnSpPr>
            <a:cxnSpLocks/>
            <a:stCxn id="23" idx="6"/>
            <a:endCxn id="47" idx="2"/>
          </p:cNvCxnSpPr>
          <p:nvPr/>
        </p:nvCxnSpPr>
        <p:spPr>
          <a:xfrm>
            <a:off x="2107673" y="2220048"/>
            <a:ext cx="138749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6F34DC-78D4-4282-BD3E-D34E5DBC6353}"/>
              </a:ext>
            </a:extLst>
          </p:cNvPr>
          <p:cNvCxnSpPr>
            <a:cxnSpLocks/>
            <a:endCxn id="120" idx="5"/>
          </p:cNvCxnSpPr>
          <p:nvPr/>
        </p:nvCxnSpPr>
        <p:spPr>
          <a:xfrm>
            <a:off x="1635935" y="4533717"/>
            <a:ext cx="1888668" cy="5480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AE6174F-275D-4129-BEBC-A4A07DED52E4}"/>
              </a:ext>
            </a:extLst>
          </p:cNvPr>
          <p:cNvCxnSpPr>
            <a:cxnSpLocks/>
            <a:endCxn id="50" idx="3"/>
          </p:cNvCxnSpPr>
          <p:nvPr/>
        </p:nvCxnSpPr>
        <p:spPr>
          <a:xfrm flipV="1">
            <a:off x="2087040" y="1237429"/>
            <a:ext cx="1795443" cy="9568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AB7B193-322A-4A1C-83AD-20E16A8538F4}"/>
              </a:ext>
            </a:extLst>
          </p:cNvPr>
          <p:cNvCxnSpPr>
            <a:cxnSpLocks/>
            <a:endCxn id="96" idx="4"/>
          </p:cNvCxnSpPr>
          <p:nvPr/>
        </p:nvCxnSpPr>
        <p:spPr>
          <a:xfrm flipH="1" flipV="1">
            <a:off x="1579469" y="3566200"/>
            <a:ext cx="38032" cy="9297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B023371-761C-4904-B314-CEBF89E8486F}"/>
              </a:ext>
            </a:extLst>
          </p:cNvPr>
          <p:cNvCxnSpPr>
            <a:cxnSpLocks/>
            <a:endCxn id="139" idx="2"/>
          </p:cNvCxnSpPr>
          <p:nvPr/>
        </p:nvCxnSpPr>
        <p:spPr>
          <a:xfrm flipV="1">
            <a:off x="1648906" y="3411454"/>
            <a:ext cx="2403333" cy="109371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7C21959-8B9F-484D-B79E-94CF619CD6EC}"/>
              </a:ext>
            </a:extLst>
          </p:cNvPr>
          <p:cNvSpPr/>
          <p:nvPr/>
        </p:nvSpPr>
        <p:spPr>
          <a:xfrm>
            <a:off x="1051742" y="656620"/>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BB9112B-15E5-404A-ADBC-0097D7049672}"/>
              </a:ext>
            </a:extLst>
          </p:cNvPr>
          <p:cNvSpPr/>
          <p:nvPr/>
        </p:nvSpPr>
        <p:spPr>
          <a:xfrm>
            <a:off x="1054608" y="3164656"/>
            <a:ext cx="3516558" cy="211011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132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CDD42E-D918-4AB7-A57A-DDA3A46FAECD}"/>
              </a:ext>
            </a:extLst>
          </p:cNvPr>
          <p:cNvGrpSpPr/>
          <p:nvPr/>
        </p:nvGrpSpPr>
        <p:grpSpPr>
          <a:xfrm>
            <a:off x="5641789" y="591670"/>
            <a:ext cx="4912650" cy="4912650"/>
            <a:chOff x="4703483" y="310768"/>
            <a:chExt cx="6400800" cy="6400800"/>
          </a:xfrm>
        </p:grpSpPr>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8EBB7FDE-5209-4C0A-AB4B-79C3FD2B8591}"/>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7FC827-0502-4506-B555-38E81C03170E}"/>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A3104A-2FE4-45A3-BC7B-4A67D7726D07}"/>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4F56E-2A99-4F46-AA69-AE2619DA0963}"/>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B1E36-2720-4604-86FE-6280F5081B96}"/>
              </a:ext>
            </a:extLst>
          </p:cNvPr>
          <p:cNvCxnSpPr>
            <a:cxnSpLocks/>
          </p:cNvCxnSpPr>
          <p:nvPr/>
        </p:nvCxnSpPr>
        <p:spPr>
          <a:xfrm>
            <a:off x="7646115" y="2721626"/>
            <a:ext cx="1317449" cy="19354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4E9A4A-7AE8-4229-93B8-27D5F6BF7FEB}"/>
              </a:ext>
            </a:extLst>
          </p:cNvPr>
          <p:cNvCxnSpPr>
            <a:cxnSpLocks/>
          </p:cNvCxnSpPr>
          <p:nvPr/>
        </p:nvCxnSpPr>
        <p:spPr>
          <a:xfrm>
            <a:off x="6583405" y="4117188"/>
            <a:ext cx="695632" cy="10219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027644-0D4D-43A2-990A-ED23DE33A203}"/>
              </a:ext>
            </a:extLst>
          </p:cNvPr>
          <p:cNvCxnSpPr>
            <a:cxnSpLocks/>
          </p:cNvCxnSpPr>
          <p:nvPr/>
        </p:nvCxnSpPr>
        <p:spPr>
          <a:xfrm>
            <a:off x="9078772" y="1766340"/>
            <a:ext cx="1320537" cy="19400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1D9EA0-384F-403D-9238-5C8D3436D120}"/>
              </a:ext>
            </a:extLst>
          </p:cNvPr>
          <p:cNvCxnSpPr>
            <a:cxnSpLocks/>
          </p:cNvCxnSpPr>
          <p:nvPr/>
        </p:nvCxnSpPr>
        <p:spPr>
          <a:xfrm>
            <a:off x="7426868" y="2989827"/>
            <a:ext cx="1235949" cy="181573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894726A-6228-49BB-92E5-6ACD735C0E48}"/>
              </a:ext>
            </a:extLst>
          </p:cNvPr>
          <p:cNvCxnSpPr>
            <a:cxnSpLocks/>
          </p:cNvCxnSpPr>
          <p:nvPr/>
        </p:nvCxnSpPr>
        <p:spPr>
          <a:xfrm>
            <a:off x="7903800" y="2568007"/>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B5545F-B481-48D3-98D9-5AE412222360}"/>
              </a:ext>
            </a:extLst>
          </p:cNvPr>
          <p:cNvCxnSpPr>
            <a:cxnSpLocks/>
          </p:cNvCxnSpPr>
          <p:nvPr/>
        </p:nvCxnSpPr>
        <p:spPr>
          <a:xfrm>
            <a:off x="8862354" y="1973900"/>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10EB7A-7598-491A-840C-64915EB6C96E}"/>
              </a:ext>
            </a:extLst>
          </p:cNvPr>
          <p:cNvCxnSpPr>
            <a:cxnSpLocks/>
          </p:cNvCxnSpPr>
          <p:nvPr/>
        </p:nvCxnSpPr>
        <p:spPr>
          <a:xfrm>
            <a:off x="9344817" y="1638896"/>
            <a:ext cx="1276182" cy="187484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3B6C64-8C52-41A1-8E6E-B265AF16F9C1}"/>
              </a:ext>
            </a:extLst>
          </p:cNvPr>
          <p:cNvCxnSpPr>
            <a:cxnSpLocks/>
          </p:cNvCxnSpPr>
          <p:nvPr/>
        </p:nvCxnSpPr>
        <p:spPr>
          <a:xfrm>
            <a:off x="6784708" y="3848740"/>
            <a:ext cx="807603" cy="118645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B67191-893D-4BFD-8969-0882A00DC5FD}"/>
              </a:ext>
            </a:extLst>
          </p:cNvPr>
          <p:cNvCxnSpPr>
            <a:cxnSpLocks/>
          </p:cNvCxnSpPr>
          <p:nvPr/>
        </p:nvCxnSpPr>
        <p:spPr>
          <a:xfrm>
            <a:off x="6404681" y="4392866"/>
            <a:ext cx="525141" cy="77148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00FE44-453A-4D69-A8A3-46506E6FAB0B}"/>
              </a:ext>
            </a:extLst>
          </p:cNvPr>
          <p:cNvCxnSpPr>
            <a:cxnSpLocks/>
          </p:cNvCxnSpPr>
          <p:nvPr/>
        </p:nvCxnSpPr>
        <p:spPr>
          <a:xfrm flipV="1">
            <a:off x="7260043" y="2412339"/>
            <a:ext cx="555439" cy="369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80FF28-F299-42DF-8B63-F8B79544F080}"/>
              </a:ext>
            </a:extLst>
          </p:cNvPr>
          <p:cNvSpPr txBox="1"/>
          <p:nvPr/>
        </p:nvSpPr>
        <p:spPr>
          <a:xfrm rot="19626388">
            <a:off x="6614272" y="2163726"/>
            <a:ext cx="1572479" cy="369332"/>
          </a:xfrm>
          <a:prstGeom prst="rect">
            <a:avLst/>
          </a:prstGeom>
          <a:noFill/>
        </p:spPr>
        <p:txBody>
          <a:bodyPr wrap="square" rtlCol="0">
            <a:spAutoFit/>
          </a:bodyPr>
          <a:lstStyle/>
          <a:p>
            <a:r>
              <a:rPr lang="en-US" dirty="0"/>
              <a:t>Lag Tolerance</a:t>
            </a:r>
          </a:p>
        </p:txBody>
      </p:sp>
      <p:sp>
        <p:nvSpPr>
          <p:cNvPr id="88" name="TextBox 87">
            <a:extLst>
              <a:ext uri="{FF2B5EF4-FFF2-40B4-BE49-F238E27FC236}">
                <a16:creationId xmlns:a16="http://schemas.microsoft.com/office/drawing/2014/main" id="{E955AB59-44A6-4BB6-B25C-2AD2B39665EF}"/>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0" name="TextBox 89">
            <a:extLst>
              <a:ext uri="{FF2B5EF4-FFF2-40B4-BE49-F238E27FC236}">
                <a16:creationId xmlns:a16="http://schemas.microsoft.com/office/drawing/2014/main" id="{9E0A7361-95A7-4929-95C5-186768C31ED0}"/>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1" name="TextBox 90">
            <a:extLst>
              <a:ext uri="{FF2B5EF4-FFF2-40B4-BE49-F238E27FC236}">
                <a16:creationId xmlns:a16="http://schemas.microsoft.com/office/drawing/2014/main" id="{8E15D34F-9A0B-4C71-9424-1BD20CF5E265}"/>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cxnSp>
        <p:nvCxnSpPr>
          <p:cNvPr id="92" name="Straight Arrow Connector 91">
            <a:extLst>
              <a:ext uri="{FF2B5EF4-FFF2-40B4-BE49-F238E27FC236}">
                <a16:creationId xmlns:a16="http://schemas.microsoft.com/office/drawing/2014/main" id="{C77177F3-6DE7-41C4-B30D-2400298DFE72}"/>
              </a:ext>
            </a:extLst>
          </p:cNvPr>
          <p:cNvCxnSpPr>
            <a:cxnSpLocks/>
          </p:cNvCxnSpPr>
          <p:nvPr/>
        </p:nvCxnSpPr>
        <p:spPr>
          <a:xfrm>
            <a:off x="8402184" y="2215227"/>
            <a:ext cx="1277119" cy="19019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D585640-9AF7-4117-AD03-58E5A27C59FD}"/>
              </a:ext>
            </a:extLst>
          </p:cNvPr>
          <p:cNvSpPr txBox="1"/>
          <p:nvPr/>
        </p:nvSpPr>
        <p:spPr>
          <a:xfrm rot="3366229">
            <a:off x="9426129" y="3969457"/>
            <a:ext cx="1216992" cy="369332"/>
          </a:xfrm>
          <a:prstGeom prst="rect">
            <a:avLst/>
          </a:prstGeom>
          <a:solidFill>
            <a:schemeClr val="bg1"/>
          </a:solidFill>
        </p:spPr>
        <p:txBody>
          <a:bodyPr wrap="square" rtlCol="0">
            <a:spAutoFit/>
          </a:bodyPr>
          <a:lstStyle/>
          <a:p>
            <a:r>
              <a:rPr lang="en-US" dirty="0"/>
              <a:t>Bandwidth</a:t>
            </a:r>
          </a:p>
        </p:txBody>
      </p:sp>
      <p:sp>
        <p:nvSpPr>
          <p:cNvPr id="99" name="TextBox 98">
            <a:extLst>
              <a:ext uri="{FF2B5EF4-FFF2-40B4-BE49-F238E27FC236}">
                <a16:creationId xmlns:a16="http://schemas.microsoft.com/office/drawing/2014/main" id="{EF9FD691-D356-48E2-BED3-E561A9565CD7}"/>
              </a:ext>
            </a:extLst>
          </p:cNvPr>
          <p:cNvSpPr txBox="1"/>
          <p:nvPr/>
        </p:nvSpPr>
        <p:spPr>
          <a:xfrm>
            <a:off x="5664557" y="3304689"/>
            <a:ext cx="983745" cy="369332"/>
          </a:xfrm>
          <a:prstGeom prst="rect">
            <a:avLst/>
          </a:prstGeom>
          <a:noFill/>
        </p:spPr>
        <p:txBody>
          <a:bodyPr wrap="square" rtlCol="0">
            <a:spAutoFit/>
          </a:bodyPr>
          <a:lstStyle/>
          <a:p>
            <a:r>
              <a:rPr lang="en-US" dirty="0"/>
              <a:t>Azimuth</a:t>
            </a:r>
          </a:p>
        </p:txBody>
      </p:sp>
      <p:sp>
        <p:nvSpPr>
          <p:cNvPr id="103" name="Arc 102">
            <a:extLst>
              <a:ext uri="{FF2B5EF4-FFF2-40B4-BE49-F238E27FC236}">
                <a16:creationId xmlns:a16="http://schemas.microsoft.com/office/drawing/2014/main" id="{0A8DA04F-39F1-4425-A83C-A692538B4B5C}"/>
              </a:ext>
            </a:extLst>
          </p:cNvPr>
          <p:cNvSpPr/>
          <p:nvPr/>
        </p:nvSpPr>
        <p:spPr>
          <a:xfrm rot="1932591">
            <a:off x="4515569" y="3084021"/>
            <a:ext cx="3615334" cy="3615334"/>
          </a:xfrm>
          <a:prstGeom prst="arc">
            <a:avLst>
              <a:gd name="adj1" fmla="val 17926831"/>
              <a:gd name="adj2" fmla="val 19733936"/>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C659149F-A82E-41DD-8574-775F87BC736B}"/>
              </a:ext>
            </a:extLst>
          </p:cNvPr>
          <p:cNvSpPr txBox="1"/>
          <p:nvPr/>
        </p:nvSpPr>
        <p:spPr>
          <a:xfrm>
            <a:off x="8304839" y="4559603"/>
            <a:ext cx="1088113" cy="646331"/>
          </a:xfrm>
          <a:prstGeom prst="rect">
            <a:avLst/>
          </a:prstGeom>
          <a:solidFill>
            <a:schemeClr val="bg1"/>
          </a:solidFill>
        </p:spPr>
        <p:txBody>
          <a:bodyPr wrap="square" rtlCol="0">
            <a:spAutoFit/>
          </a:bodyPr>
          <a:lstStyle/>
          <a:p>
            <a:r>
              <a:rPr lang="en-US" dirty="0"/>
              <a:t>Azimuth Tolerance</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111" name="Arc 110">
            <a:extLst>
              <a:ext uri="{FF2B5EF4-FFF2-40B4-BE49-F238E27FC236}">
                <a16:creationId xmlns:a16="http://schemas.microsoft.com/office/drawing/2014/main" id="{88C35A20-DB1F-4ED6-8784-104BF772BB66}"/>
              </a:ext>
            </a:extLst>
          </p:cNvPr>
          <p:cNvSpPr/>
          <p:nvPr/>
        </p:nvSpPr>
        <p:spPr>
          <a:xfrm>
            <a:off x="3807473" y="3737982"/>
            <a:ext cx="3615334" cy="3615334"/>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81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27A85D-FE9C-4B39-AF15-5DA270F2D41F}"/>
              </a:ext>
            </a:extLst>
          </p:cNvPr>
          <p:cNvSpPr/>
          <p:nvPr/>
        </p:nvSpPr>
        <p:spPr>
          <a:xfrm rot="19705373">
            <a:off x="1215142" y="2926987"/>
            <a:ext cx="6620382" cy="2995059"/>
          </a:xfrm>
          <a:prstGeom prst="ellipse">
            <a:avLst/>
          </a:prstGeom>
          <a:solidFill>
            <a:schemeClr val="bg2">
              <a:lumMod val="50000"/>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781D4D5-4F32-40A0-88CC-01F5F090FA84}"/>
              </a:ext>
            </a:extLst>
          </p:cNvPr>
          <p:cNvCxnSpPr>
            <a:cxnSpLocks/>
          </p:cNvCxnSpPr>
          <p:nvPr/>
        </p:nvCxnSpPr>
        <p:spPr>
          <a:xfrm>
            <a:off x="4680546" y="4329325"/>
            <a:ext cx="38360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158E70-B466-4EA7-8BE2-820D81A70C65}"/>
              </a:ext>
            </a:extLst>
          </p:cNvPr>
          <p:cNvCxnSpPr>
            <a:cxnSpLocks/>
          </p:cNvCxnSpPr>
          <p:nvPr/>
        </p:nvCxnSpPr>
        <p:spPr>
          <a:xfrm flipV="1">
            <a:off x="4680546" y="493253"/>
            <a:ext cx="0" cy="383607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C2F67A-776B-4564-B969-2B3B61C3C930}"/>
              </a:ext>
            </a:extLst>
          </p:cNvPr>
          <p:cNvCxnSpPr>
            <a:cxnSpLocks/>
          </p:cNvCxnSpPr>
          <p:nvPr/>
        </p:nvCxnSpPr>
        <p:spPr>
          <a:xfrm flipV="1">
            <a:off x="1167670" y="1789860"/>
            <a:ext cx="7245074" cy="4929699"/>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F9FD691-D356-48E2-BED3-E561A9565CD7}"/>
              </a:ext>
            </a:extLst>
          </p:cNvPr>
          <p:cNvSpPr txBox="1"/>
          <p:nvPr/>
        </p:nvSpPr>
        <p:spPr>
          <a:xfrm>
            <a:off x="5004466" y="2644389"/>
            <a:ext cx="1088166" cy="307777"/>
          </a:xfrm>
          <a:prstGeom prst="rect">
            <a:avLst/>
          </a:prstGeom>
          <a:noFill/>
        </p:spPr>
        <p:txBody>
          <a:bodyPr wrap="square" rtlCol="0">
            <a:spAutoFit/>
          </a:bodyPr>
          <a:lstStyle/>
          <a:p>
            <a:r>
              <a:rPr lang="en-US" sz="1400" dirty="0"/>
              <a:t>Azimuth</a:t>
            </a:r>
          </a:p>
        </p:txBody>
      </p:sp>
      <p:sp>
        <p:nvSpPr>
          <p:cNvPr id="109" name="TextBox 108">
            <a:extLst>
              <a:ext uri="{FF2B5EF4-FFF2-40B4-BE49-F238E27FC236}">
                <a16:creationId xmlns:a16="http://schemas.microsoft.com/office/drawing/2014/main" id="{3846C1ED-F83D-47EF-B7FD-7694847B5FE4}"/>
              </a:ext>
            </a:extLst>
          </p:cNvPr>
          <p:cNvSpPr txBox="1"/>
          <p:nvPr/>
        </p:nvSpPr>
        <p:spPr>
          <a:xfrm>
            <a:off x="7666670" y="4465954"/>
            <a:ext cx="1162904" cy="307777"/>
          </a:xfrm>
          <a:prstGeom prst="rect">
            <a:avLst/>
          </a:prstGeom>
          <a:noFill/>
        </p:spPr>
        <p:txBody>
          <a:bodyPr wrap="square" rtlCol="0">
            <a:spAutoFit/>
          </a:bodyPr>
          <a:lstStyle/>
          <a:p>
            <a:r>
              <a:rPr lang="en-US" sz="1400" dirty="0"/>
              <a:t>X axis (East)</a:t>
            </a:r>
          </a:p>
        </p:txBody>
      </p:sp>
      <p:sp>
        <p:nvSpPr>
          <p:cNvPr id="110" name="TextBox 109">
            <a:extLst>
              <a:ext uri="{FF2B5EF4-FFF2-40B4-BE49-F238E27FC236}">
                <a16:creationId xmlns:a16="http://schemas.microsoft.com/office/drawing/2014/main" id="{F450314A-41BC-44D6-AC35-6DBA9F648554}"/>
              </a:ext>
            </a:extLst>
          </p:cNvPr>
          <p:cNvSpPr txBox="1"/>
          <p:nvPr/>
        </p:nvSpPr>
        <p:spPr>
          <a:xfrm rot="16200000">
            <a:off x="3792007" y="1005192"/>
            <a:ext cx="1261558" cy="307777"/>
          </a:xfrm>
          <a:prstGeom prst="rect">
            <a:avLst/>
          </a:prstGeom>
          <a:noFill/>
        </p:spPr>
        <p:txBody>
          <a:bodyPr wrap="square" rtlCol="0">
            <a:spAutoFit/>
          </a:bodyPr>
          <a:lstStyle/>
          <a:p>
            <a:r>
              <a:rPr lang="en-US" sz="1400" dirty="0"/>
              <a:t>Z axis (vertical)</a:t>
            </a:r>
          </a:p>
        </p:txBody>
      </p:sp>
      <p:sp>
        <p:nvSpPr>
          <p:cNvPr id="111" name="Arc 110">
            <a:extLst>
              <a:ext uri="{FF2B5EF4-FFF2-40B4-BE49-F238E27FC236}">
                <a16:creationId xmlns:a16="http://schemas.microsoft.com/office/drawing/2014/main" id="{88C35A20-DB1F-4ED6-8784-104BF772BB66}"/>
              </a:ext>
            </a:extLst>
          </p:cNvPr>
          <p:cNvSpPr/>
          <p:nvPr/>
        </p:nvSpPr>
        <p:spPr>
          <a:xfrm>
            <a:off x="3240219" y="2950070"/>
            <a:ext cx="2823055" cy="2823055"/>
          </a:xfrm>
          <a:prstGeom prst="arc">
            <a:avLst>
              <a:gd name="adj1" fmla="val 16435558"/>
              <a:gd name="adj2" fmla="val 1925132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03F90CD-48FD-44D5-A341-84A71F3FDB92}"/>
              </a:ext>
            </a:extLst>
          </p:cNvPr>
          <p:cNvSpPr/>
          <p:nvPr/>
        </p:nvSpPr>
        <p:spPr>
          <a:xfrm>
            <a:off x="3062680" y="254374"/>
            <a:ext cx="6010632" cy="462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69C63A14-DC27-4974-BB77-D0B91B6BB009}"/>
              </a:ext>
            </a:extLst>
          </p:cNvPr>
          <p:cNvCxnSpPr>
            <a:cxnSpLocks/>
          </p:cNvCxnSpPr>
          <p:nvPr/>
        </p:nvCxnSpPr>
        <p:spPr>
          <a:xfrm flipH="1" flipV="1">
            <a:off x="3371469" y="2394418"/>
            <a:ext cx="2538492" cy="3797177"/>
          </a:xfrm>
          <a:prstGeom prst="straightConnector1">
            <a:avLst/>
          </a:prstGeom>
          <a:ln w="44450">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418041-4C78-414F-B295-E5F985006347}"/>
              </a:ext>
            </a:extLst>
          </p:cNvPr>
          <p:cNvSpPr txBox="1"/>
          <p:nvPr/>
        </p:nvSpPr>
        <p:spPr>
          <a:xfrm rot="19523963">
            <a:off x="6922309" y="1896720"/>
            <a:ext cx="1408964" cy="307777"/>
          </a:xfrm>
          <a:prstGeom prst="rect">
            <a:avLst/>
          </a:prstGeom>
          <a:noFill/>
        </p:spPr>
        <p:txBody>
          <a:bodyPr wrap="square" rtlCol="0">
            <a:spAutoFit/>
          </a:bodyPr>
          <a:lstStyle/>
          <a:p>
            <a:r>
              <a:rPr lang="en-US" sz="1400" dirty="0">
                <a:solidFill>
                  <a:srgbClr val="00B050"/>
                </a:solidFill>
              </a:rPr>
              <a:t>Horizontal Major</a:t>
            </a:r>
          </a:p>
        </p:txBody>
      </p:sp>
      <p:sp>
        <p:nvSpPr>
          <p:cNvPr id="38" name="TextBox 37">
            <a:extLst>
              <a:ext uri="{FF2B5EF4-FFF2-40B4-BE49-F238E27FC236}">
                <a16:creationId xmlns:a16="http://schemas.microsoft.com/office/drawing/2014/main" id="{DD5F83FE-B02E-4663-8AA6-07D08390DDA6}"/>
              </a:ext>
            </a:extLst>
          </p:cNvPr>
          <p:cNvSpPr txBox="1"/>
          <p:nvPr/>
        </p:nvSpPr>
        <p:spPr>
          <a:xfrm rot="3366254">
            <a:off x="3356512" y="3051366"/>
            <a:ext cx="1759939" cy="307777"/>
          </a:xfrm>
          <a:prstGeom prst="rect">
            <a:avLst/>
          </a:prstGeom>
          <a:noFill/>
        </p:spPr>
        <p:txBody>
          <a:bodyPr wrap="square" rtlCol="0">
            <a:spAutoFit/>
          </a:bodyPr>
          <a:lstStyle/>
          <a:p>
            <a:r>
              <a:rPr lang="en-US" sz="1400" dirty="0"/>
              <a:t>Horizontal Minor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4B2B12-5B47-43D0-8167-C6DF2B13655F}"/>
                  </a:ext>
                </a:extLst>
              </p:cNvPr>
              <p:cNvSpPr txBox="1"/>
              <p:nvPr/>
            </p:nvSpPr>
            <p:spPr>
              <a:xfrm>
                <a:off x="4938108" y="3411378"/>
                <a:ext cx="205081" cy="300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rPr>
                        <m:t>𝜃</m:t>
                      </m:r>
                    </m:oMath>
                  </m:oMathPara>
                </a14:m>
                <a:endParaRPr lang="en-US" sz="2500" dirty="0"/>
              </a:p>
            </p:txBody>
          </p:sp>
        </mc:Choice>
        <mc:Fallback xmlns="">
          <p:sp>
            <p:nvSpPr>
              <p:cNvPr id="5" name="TextBox 4">
                <a:extLst>
                  <a:ext uri="{FF2B5EF4-FFF2-40B4-BE49-F238E27FC236}">
                    <a16:creationId xmlns:a16="http://schemas.microsoft.com/office/drawing/2014/main" id="{2F4B2B12-5B47-43D0-8167-C6DF2B13655F}"/>
                  </a:ext>
                </a:extLst>
              </p:cNvPr>
              <p:cNvSpPr txBox="1">
                <a:spLocks noRot="1" noChangeAspect="1" noMove="1" noResize="1" noEditPoints="1" noAdjustHandles="1" noChangeArrowheads="1" noChangeShapeType="1" noTextEdit="1"/>
              </p:cNvSpPr>
              <p:nvPr/>
            </p:nvSpPr>
            <p:spPr>
              <a:xfrm>
                <a:off x="4938108" y="3411378"/>
                <a:ext cx="205081" cy="300412"/>
              </a:xfrm>
              <a:prstGeom prst="rect">
                <a:avLst/>
              </a:prstGeom>
              <a:blipFill>
                <a:blip r:embed="rId2"/>
                <a:stretch>
                  <a:fillRect l="-50000" r="-44118" b="-36735"/>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D49FA43-E94F-4CE8-B637-73DB21046ED8}"/>
              </a:ext>
            </a:extLst>
          </p:cNvPr>
          <p:cNvCxnSpPr>
            <a:cxnSpLocks/>
          </p:cNvCxnSpPr>
          <p:nvPr/>
        </p:nvCxnSpPr>
        <p:spPr>
          <a:xfrm flipH="1">
            <a:off x="3653119" y="4327179"/>
            <a:ext cx="1023275" cy="15587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98AE6-CBD3-4F99-97F6-170D754BC22E}"/>
              </a:ext>
            </a:extLst>
          </p:cNvPr>
          <p:cNvSpPr txBox="1"/>
          <p:nvPr/>
        </p:nvSpPr>
        <p:spPr>
          <a:xfrm rot="3366254">
            <a:off x="3356511" y="3051367"/>
            <a:ext cx="1759939" cy="307777"/>
          </a:xfrm>
          <a:prstGeom prst="rect">
            <a:avLst/>
          </a:prstGeom>
          <a:noFill/>
        </p:spPr>
        <p:txBody>
          <a:bodyPr wrap="square" rtlCol="0">
            <a:spAutoFit/>
          </a:bodyPr>
          <a:lstStyle/>
          <a:p>
            <a:r>
              <a:rPr lang="en-US" sz="1400" dirty="0">
                <a:solidFill>
                  <a:srgbClr val="00B050"/>
                </a:solidFill>
              </a:rPr>
              <a:t>Horizontal Minor</a:t>
            </a:r>
          </a:p>
        </p:txBody>
      </p:sp>
      <p:sp>
        <p:nvSpPr>
          <p:cNvPr id="22" name="TextBox 21">
            <a:extLst>
              <a:ext uri="{FF2B5EF4-FFF2-40B4-BE49-F238E27FC236}">
                <a16:creationId xmlns:a16="http://schemas.microsoft.com/office/drawing/2014/main" id="{31DCE6AF-7C19-4BF7-B59D-367F32CBE7F0}"/>
              </a:ext>
            </a:extLst>
          </p:cNvPr>
          <p:cNvSpPr txBox="1"/>
          <p:nvPr/>
        </p:nvSpPr>
        <p:spPr>
          <a:xfrm rot="19523963">
            <a:off x="6922308" y="1896721"/>
            <a:ext cx="1408964" cy="307777"/>
          </a:xfrm>
          <a:prstGeom prst="rect">
            <a:avLst/>
          </a:prstGeom>
          <a:noFill/>
        </p:spPr>
        <p:txBody>
          <a:bodyPr wrap="square" rtlCol="0">
            <a:spAutoFit/>
          </a:bodyPr>
          <a:lstStyle/>
          <a:p>
            <a:r>
              <a:rPr lang="en-US" sz="1400" dirty="0">
                <a:solidFill>
                  <a:srgbClr val="0070C0"/>
                </a:solidFill>
              </a:rPr>
              <a:t>Horizontal Major</a:t>
            </a:r>
          </a:p>
        </p:txBody>
      </p:sp>
      <p:sp>
        <p:nvSpPr>
          <p:cNvPr id="23" name="TextBox 22">
            <a:extLst>
              <a:ext uri="{FF2B5EF4-FFF2-40B4-BE49-F238E27FC236}">
                <a16:creationId xmlns:a16="http://schemas.microsoft.com/office/drawing/2014/main" id="{3AF40026-44F6-4D1A-A0BC-6842B9ED3C93}"/>
              </a:ext>
            </a:extLst>
          </p:cNvPr>
          <p:cNvSpPr txBox="1"/>
          <p:nvPr/>
        </p:nvSpPr>
        <p:spPr>
          <a:xfrm rot="3366254">
            <a:off x="3356510" y="3051368"/>
            <a:ext cx="1759939" cy="307777"/>
          </a:xfrm>
          <a:prstGeom prst="rect">
            <a:avLst/>
          </a:prstGeom>
          <a:noFill/>
        </p:spPr>
        <p:txBody>
          <a:bodyPr wrap="square" rtlCol="0">
            <a:spAutoFit/>
          </a:bodyPr>
          <a:lstStyle/>
          <a:p>
            <a:r>
              <a:rPr lang="en-US" sz="1400" dirty="0">
                <a:solidFill>
                  <a:srgbClr val="0070C0"/>
                </a:solidFill>
              </a:rPr>
              <a:t>Horizontal Minor</a:t>
            </a:r>
          </a:p>
        </p:txBody>
      </p:sp>
      <p:sp>
        <p:nvSpPr>
          <p:cNvPr id="24" name="TextBox 23">
            <a:extLst>
              <a:ext uri="{FF2B5EF4-FFF2-40B4-BE49-F238E27FC236}">
                <a16:creationId xmlns:a16="http://schemas.microsoft.com/office/drawing/2014/main" id="{5AACFAD7-84BE-4D0B-9DDB-16D374AE3B1A}"/>
              </a:ext>
            </a:extLst>
          </p:cNvPr>
          <p:cNvSpPr txBox="1"/>
          <p:nvPr/>
        </p:nvSpPr>
        <p:spPr>
          <a:xfrm rot="18220079">
            <a:off x="3715337" y="5254875"/>
            <a:ext cx="1261558" cy="307777"/>
          </a:xfrm>
          <a:prstGeom prst="rect">
            <a:avLst/>
          </a:prstGeom>
          <a:noFill/>
        </p:spPr>
        <p:txBody>
          <a:bodyPr wrap="square" rtlCol="0">
            <a:spAutoFit/>
          </a:bodyPr>
          <a:lstStyle/>
          <a:p>
            <a:r>
              <a:rPr lang="en-US" sz="1400" dirty="0"/>
              <a:t>Y axis (North)</a:t>
            </a:r>
          </a:p>
        </p:txBody>
      </p:sp>
    </p:spTree>
    <p:extLst>
      <p:ext uri="{BB962C8B-B14F-4D97-AF65-F5344CB8AC3E}">
        <p14:creationId xmlns:p14="http://schemas.microsoft.com/office/powerpoint/2010/main" val="286754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BEB150-158B-4937-8724-26D51CEE9DF1}"/>
              </a:ext>
            </a:extLst>
          </p:cNvPr>
          <p:cNvGrpSpPr/>
          <p:nvPr/>
        </p:nvGrpSpPr>
        <p:grpSpPr>
          <a:xfrm>
            <a:off x="5641789" y="591670"/>
            <a:ext cx="4912650" cy="4912650"/>
            <a:chOff x="4703483" y="310768"/>
            <a:chExt cx="6400800" cy="6400800"/>
          </a:xfrm>
        </p:grpSpPr>
        <p:cxnSp>
          <p:nvCxnSpPr>
            <p:cNvPr id="43" name="Straight Arrow Connector 42">
              <a:extLst>
                <a:ext uri="{FF2B5EF4-FFF2-40B4-BE49-F238E27FC236}">
                  <a16:creationId xmlns:a16="http://schemas.microsoft.com/office/drawing/2014/main" id="{553429AF-727A-441C-BB0F-2D3D45A36747}"/>
                </a:ext>
              </a:extLst>
            </p:cNvPr>
            <p:cNvCxnSpPr>
              <a:cxnSpLocks/>
            </p:cNvCxnSpPr>
            <p:nvPr/>
          </p:nvCxnSpPr>
          <p:spPr>
            <a:xfrm>
              <a:off x="4703483" y="6711568"/>
              <a:ext cx="64008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185AB1-C602-4D17-9F5F-D55503776322}"/>
                </a:ext>
              </a:extLst>
            </p:cNvPr>
            <p:cNvCxnSpPr>
              <a:cxnSpLocks/>
            </p:cNvCxnSpPr>
            <p:nvPr/>
          </p:nvCxnSpPr>
          <p:spPr>
            <a:xfrm flipV="1">
              <a:off x="4703483" y="310768"/>
              <a:ext cx="0" cy="6400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CF55F6-C20C-4D6C-AC5A-20949072F0E4}"/>
                </a:ext>
              </a:extLst>
            </p:cNvPr>
            <p:cNvCxnSpPr>
              <a:cxnSpLocks/>
            </p:cNvCxnSpPr>
            <p:nvPr/>
          </p:nvCxnSpPr>
          <p:spPr>
            <a:xfrm flipV="1">
              <a:off x="4703483" y="2474259"/>
              <a:ext cx="6227482" cy="423730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F98AA37-4EF5-47C6-9634-B1521432DB0A}"/>
              </a:ext>
            </a:extLst>
          </p:cNvPr>
          <p:cNvCxnSpPr>
            <a:cxnSpLocks/>
          </p:cNvCxnSpPr>
          <p:nvPr/>
        </p:nvCxnSpPr>
        <p:spPr>
          <a:xfrm flipV="1">
            <a:off x="7459626" y="1276643"/>
            <a:ext cx="2332104" cy="156471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25304D-3E77-4888-BA7A-6072938853AF}"/>
              </a:ext>
            </a:extLst>
          </p:cNvPr>
          <p:cNvCxnSpPr>
            <a:cxnSpLocks/>
          </p:cNvCxnSpPr>
          <p:nvPr/>
        </p:nvCxnSpPr>
        <p:spPr>
          <a:xfrm flipV="1">
            <a:off x="8749927" y="3298029"/>
            <a:ext cx="2259036" cy="150753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F8B9F6-DC93-48B1-91EE-D7A7132CBB0F}"/>
              </a:ext>
            </a:extLst>
          </p:cNvPr>
          <p:cNvCxnSpPr>
            <a:cxnSpLocks/>
          </p:cNvCxnSpPr>
          <p:nvPr/>
        </p:nvCxnSpPr>
        <p:spPr>
          <a:xfrm flipV="1">
            <a:off x="5652020" y="2841357"/>
            <a:ext cx="1807606" cy="26140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8FB292-2A40-4AB0-B869-1A8485175EDE}"/>
              </a:ext>
            </a:extLst>
          </p:cNvPr>
          <p:cNvCxnSpPr>
            <a:cxnSpLocks/>
          </p:cNvCxnSpPr>
          <p:nvPr/>
        </p:nvCxnSpPr>
        <p:spPr>
          <a:xfrm flipV="1">
            <a:off x="5687878" y="4805562"/>
            <a:ext cx="3062049" cy="698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0F08D6B-2121-4161-91A6-CDC6F950EB2C}"/>
              </a:ext>
            </a:extLst>
          </p:cNvPr>
          <p:cNvSpPr txBox="1"/>
          <p:nvPr/>
        </p:nvSpPr>
        <p:spPr>
          <a:xfrm>
            <a:off x="9676781" y="5666763"/>
            <a:ext cx="1489269" cy="369332"/>
          </a:xfrm>
          <a:prstGeom prst="rect">
            <a:avLst/>
          </a:prstGeom>
          <a:noFill/>
        </p:spPr>
        <p:txBody>
          <a:bodyPr wrap="square" rtlCol="0">
            <a:spAutoFit/>
          </a:bodyPr>
          <a:lstStyle/>
          <a:p>
            <a:r>
              <a:rPr lang="en-US" dirty="0"/>
              <a:t>X axis (East)</a:t>
            </a:r>
          </a:p>
        </p:txBody>
      </p:sp>
      <p:sp>
        <p:nvSpPr>
          <p:cNvPr id="69" name="TextBox 68">
            <a:extLst>
              <a:ext uri="{FF2B5EF4-FFF2-40B4-BE49-F238E27FC236}">
                <a16:creationId xmlns:a16="http://schemas.microsoft.com/office/drawing/2014/main" id="{E603D396-2294-4315-AE97-951C9A073CB8}"/>
              </a:ext>
            </a:extLst>
          </p:cNvPr>
          <p:cNvSpPr txBox="1"/>
          <p:nvPr/>
        </p:nvSpPr>
        <p:spPr>
          <a:xfrm rot="16200000">
            <a:off x="4398035" y="916390"/>
            <a:ext cx="1489269" cy="369332"/>
          </a:xfrm>
          <a:prstGeom prst="rect">
            <a:avLst/>
          </a:prstGeom>
          <a:noFill/>
        </p:spPr>
        <p:txBody>
          <a:bodyPr wrap="square" rtlCol="0">
            <a:spAutoFit/>
          </a:bodyPr>
          <a:lstStyle/>
          <a:p>
            <a:r>
              <a:rPr lang="en-US" dirty="0"/>
              <a:t>Y axis (North)</a:t>
            </a:r>
          </a:p>
        </p:txBody>
      </p:sp>
      <p:sp>
        <p:nvSpPr>
          <p:cNvPr id="70" name="Arc 69">
            <a:extLst>
              <a:ext uri="{FF2B5EF4-FFF2-40B4-BE49-F238E27FC236}">
                <a16:creationId xmlns:a16="http://schemas.microsoft.com/office/drawing/2014/main" id="{4F2254CB-3D16-4230-B56D-7CA2563FA6C6}"/>
              </a:ext>
            </a:extLst>
          </p:cNvPr>
          <p:cNvSpPr/>
          <p:nvPr/>
        </p:nvSpPr>
        <p:spPr>
          <a:xfrm rot="1689484">
            <a:off x="3366477" y="3974916"/>
            <a:ext cx="3615334" cy="3615334"/>
          </a:xfrm>
          <a:prstGeom prst="arc">
            <a:avLst>
              <a:gd name="adj1" fmla="val 16969189"/>
              <a:gd name="adj2" fmla="val 18870991"/>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401F540E-ABF1-40D1-9374-7ACEE5EDD880}"/>
              </a:ext>
            </a:extLst>
          </p:cNvPr>
          <p:cNvSpPr/>
          <p:nvPr/>
        </p:nvSpPr>
        <p:spPr>
          <a:xfrm rot="1689484">
            <a:off x="4957352" y="2849424"/>
            <a:ext cx="3615334" cy="3615334"/>
          </a:xfrm>
          <a:prstGeom prst="arc">
            <a:avLst>
              <a:gd name="adj1" fmla="val 15711720"/>
              <a:gd name="adj2" fmla="val 2030133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Arc 79">
            <a:extLst>
              <a:ext uri="{FF2B5EF4-FFF2-40B4-BE49-F238E27FC236}">
                <a16:creationId xmlns:a16="http://schemas.microsoft.com/office/drawing/2014/main" id="{2B7B725C-0EF1-443D-B89A-304DBFD4BE6B}"/>
              </a:ext>
            </a:extLst>
          </p:cNvPr>
          <p:cNvSpPr/>
          <p:nvPr/>
        </p:nvSpPr>
        <p:spPr>
          <a:xfrm rot="1689484">
            <a:off x="4679139" y="3038340"/>
            <a:ext cx="3615334" cy="3615334"/>
          </a:xfrm>
          <a:prstGeom prst="arc">
            <a:avLst>
              <a:gd name="adj1" fmla="val 15924026"/>
              <a:gd name="adj2" fmla="val 2003904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AA7B60CB-49FF-4D03-9856-1B12B5B81DAE}"/>
              </a:ext>
            </a:extLst>
          </p:cNvPr>
          <p:cNvSpPr/>
          <p:nvPr/>
        </p:nvSpPr>
        <p:spPr>
          <a:xfrm rot="1689484">
            <a:off x="5215679" y="2692361"/>
            <a:ext cx="3615334" cy="3615334"/>
          </a:xfrm>
          <a:prstGeom prst="arc">
            <a:avLst>
              <a:gd name="adj1" fmla="val 15569352"/>
              <a:gd name="adj2" fmla="val 20427772"/>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69BF22C8-76DB-4C9E-A50A-B084CFA2484F}"/>
              </a:ext>
            </a:extLst>
          </p:cNvPr>
          <p:cNvSpPr/>
          <p:nvPr/>
        </p:nvSpPr>
        <p:spPr>
          <a:xfrm rot="1689484">
            <a:off x="6133614" y="2070574"/>
            <a:ext cx="3615334" cy="3615334"/>
          </a:xfrm>
          <a:prstGeom prst="arc">
            <a:avLst>
              <a:gd name="adj1" fmla="val 15556524"/>
              <a:gd name="adj2" fmla="val 20415230"/>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1B312F59-361D-4D27-B46C-A2EC8FB4225A}"/>
              </a:ext>
            </a:extLst>
          </p:cNvPr>
          <p:cNvSpPr/>
          <p:nvPr/>
        </p:nvSpPr>
        <p:spPr>
          <a:xfrm rot="1689484">
            <a:off x="6387105" y="1912386"/>
            <a:ext cx="3615334" cy="3615334"/>
          </a:xfrm>
          <a:prstGeom prst="arc">
            <a:avLst>
              <a:gd name="adj1" fmla="val 15521600"/>
              <a:gd name="adj2" fmla="val 2042777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9EB5E488-0628-4526-9586-A0DCF502892D}"/>
              </a:ext>
            </a:extLst>
          </p:cNvPr>
          <p:cNvSpPr/>
          <p:nvPr/>
        </p:nvSpPr>
        <p:spPr>
          <a:xfrm rot="1689484">
            <a:off x="6628953" y="1740165"/>
            <a:ext cx="3615334" cy="3615334"/>
          </a:xfrm>
          <a:prstGeom prst="arc">
            <a:avLst>
              <a:gd name="adj1" fmla="val 15546465"/>
              <a:gd name="adj2" fmla="val 20439613"/>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C78C1E76-7D47-4DFE-A441-A702F85F6743}"/>
              </a:ext>
            </a:extLst>
          </p:cNvPr>
          <p:cNvSpPr/>
          <p:nvPr/>
        </p:nvSpPr>
        <p:spPr>
          <a:xfrm rot="1689484">
            <a:off x="3591753" y="3826445"/>
            <a:ext cx="3615334" cy="3615334"/>
          </a:xfrm>
          <a:prstGeom prst="arc">
            <a:avLst>
              <a:gd name="adj1" fmla="val 16787817"/>
              <a:gd name="adj2" fmla="val 1901416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Arc 86">
            <a:extLst>
              <a:ext uri="{FF2B5EF4-FFF2-40B4-BE49-F238E27FC236}">
                <a16:creationId xmlns:a16="http://schemas.microsoft.com/office/drawing/2014/main" id="{7B68ABEA-410F-416A-ABF9-C226DF7FC379}"/>
              </a:ext>
            </a:extLst>
          </p:cNvPr>
          <p:cNvSpPr/>
          <p:nvPr/>
        </p:nvSpPr>
        <p:spPr>
          <a:xfrm rot="1689484">
            <a:off x="3854004" y="3618869"/>
            <a:ext cx="3615334" cy="3615334"/>
          </a:xfrm>
          <a:prstGeom prst="arc">
            <a:avLst>
              <a:gd name="adj1" fmla="val 16614944"/>
              <a:gd name="adj2" fmla="val 19281586"/>
            </a:avLst>
          </a:prstGeom>
          <a:ln w="2222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8" name="TextBox 87">
            <a:extLst>
              <a:ext uri="{FF2B5EF4-FFF2-40B4-BE49-F238E27FC236}">
                <a16:creationId xmlns:a16="http://schemas.microsoft.com/office/drawing/2014/main" id="{FDA111DA-8236-4683-9BB4-96580138653D}"/>
              </a:ext>
            </a:extLst>
          </p:cNvPr>
          <p:cNvSpPr txBox="1"/>
          <p:nvPr/>
        </p:nvSpPr>
        <p:spPr>
          <a:xfrm rot="19626388">
            <a:off x="6605776" y="4448708"/>
            <a:ext cx="668552" cy="369332"/>
          </a:xfrm>
          <a:prstGeom prst="rect">
            <a:avLst/>
          </a:prstGeom>
          <a:solidFill>
            <a:schemeClr val="bg1"/>
          </a:solidFill>
        </p:spPr>
        <p:txBody>
          <a:bodyPr wrap="square" rtlCol="0">
            <a:spAutoFit/>
          </a:bodyPr>
          <a:lstStyle/>
          <a:p>
            <a:r>
              <a:rPr lang="en-US" dirty="0"/>
              <a:t>Lag 1</a:t>
            </a:r>
          </a:p>
        </p:txBody>
      </p:sp>
      <p:sp>
        <p:nvSpPr>
          <p:cNvPr id="89" name="TextBox 88">
            <a:extLst>
              <a:ext uri="{FF2B5EF4-FFF2-40B4-BE49-F238E27FC236}">
                <a16:creationId xmlns:a16="http://schemas.microsoft.com/office/drawing/2014/main" id="{D890B40F-4D52-497A-93DB-408DA81E20E3}"/>
              </a:ext>
            </a:extLst>
          </p:cNvPr>
          <p:cNvSpPr txBox="1"/>
          <p:nvPr/>
        </p:nvSpPr>
        <p:spPr>
          <a:xfrm rot="19626388">
            <a:off x="7958620" y="3521676"/>
            <a:ext cx="668552" cy="369332"/>
          </a:xfrm>
          <a:prstGeom prst="rect">
            <a:avLst/>
          </a:prstGeom>
          <a:solidFill>
            <a:schemeClr val="bg1"/>
          </a:solidFill>
        </p:spPr>
        <p:txBody>
          <a:bodyPr wrap="square" rtlCol="0">
            <a:spAutoFit/>
          </a:bodyPr>
          <a:lstStyle/>
          <a:p>
            <a:r>
              <a:rPr lang="en-US" dirty="0"/>
              <a:t>Lag 2</a:t>
            </a:r>
          </a:p>
        </p:txBody>
      </p:sp>
      <p:sp>
        <p:nvSpPr>
          <p:cNvPr id="90" name="TextBox 89">
            <a:extLst>
              <a:ext uri="{FF2B5EF4-FFF2-40B4-BE49-F238E27FC236}">
                <a16:creationId xmlns:a16="http://schemas.microsoft.com/office/drawing/2014/main" id="{19CA89E8-9978-4850-BD04-404E457CDAB1}"/>
              </a:ext>
            </a:extLst>
          </p:cNvPr>
          <p:cNvSpPr txBox="1"/>
          <p:nvPr/>
        </p:nvSpPr>
        <p:spPr>
          <a:xfrm rot="19626388">
            <a:off x="9423287" y="2536960"/>
            <a:ext cx="668552" cy="369332"/>
          </a:xfrm>
          <a:prstGeom prst="rect">
            <a:avLst/>
          </a:prstGeom>
          <a:solidFill>
            <a:schemeClr val="bg1"/>
          </a:solidFill>
        </p:spPr>
        <p:txBody>
          <a:bodyPr wrap="square" rtlCol="0">
            <a:spAutoFit/>
          </a:bodyPr>
          <a:lstStyle/>
          <a:p>
            <a:r>
              <a:rPr lang="en-US" dirty="0"/>
              <a:t>Lag 3</a:t>
            </a:r>
          </a:p>
        </p:txBody>
      </p:sp>
      <p:sp>
        <p:nvSpPr>
          <p:cNvPr id="92" name="Rectangle 91">
            <a:extLst>
              <a:ext uri="{FF2B5EF4-FFF2-40B4-BE49-F238E27FC236}">
                <a16:creationId xmlns:a16="http://schemas.microsoft.com/office/drawing/2014/main" id="{11DF00C3-614B-4788-8C46-B4ECE9582EC0}"/>
              </a:ext>
            </a:extLst>
          </p:cNvPr>
          <p:cNvSpPr/>
          <p:nvPr/>
        </p:nvSpPr>
        <p:spPr>
          <a:xfrm>
            <a:off x="4757738" y="285750"/>
            <a:ext cx="6519862" cy="5929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97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4EBD8-5795-4195-AF8A-9B4B75F17613}"/>
              </a:ext>
            </a:extLst>
          </p:cNvPr>
          <p:cNvPicPr>
            <a:picLocks noChangeAspect="1"/>
          </p:cNvPicPr>
          <p:nvPr/>
        </p:nvPicPr>
        <p:blipFill>
          <a:blip r:embed="rId2"/>
          <a:stretch>
            <a:fillRect/>
          </a:stretch>
        </p:blipFill>
        <p:spPr>
          <a:xfrm>
            <a:off x="643467" y="784521"/>
            <a:ext cx="10905066" cy="5288956"/>
          </a:xfrm>
          <a:prstGeom prst="rect">
            <a:avLst/>
          </a:prstGeom>
        </p:spPr>
      </p:pic>
      <p:sp>
        <p:nvSpPr>
          <p:cNvPr id="5" name="TextBox 4">
            <a:extLst>
              <a:ext uri="{FF2B5EF4-FFF2-40B4-BE49-F238E27FC236}">
                <a16:creationId xmlns:a16="http://schemas.microsoft.com/office/drawing/2014/main" id="{4411FADD-F3DF-4D61-8110-A8FD000642D7}"/>
              </a:ext>
            </a:extLst>
          </p:cNvPr>
          <p:cNvSpPr txBox="1"/>
          <p:nvPr/>
        </p:nvSpPr>
        <p:spPr>
          <a:xfrm>
            <a:off x="1902710" y="1527393"/>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CA0BC8AA-0231-4597-A36E-4C91840FA4F9}"/>
              </a:ext>
            </a:extLst>
          </p:cNvPr>
          <p:cNvSpPr txBox="1"/>
          <p:nvPr/>
        </p:nvSpPr>
        <p:spPr>
          <a:xfrm>
            <a:off x="7990898" y="134272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7" name="TextBox 6">
            <a:extLst>
              <a:ext uri="{FF2B5EF4-FFF2-40B4-BE49-F238E27FC236}">
                <a16:creationId xmlns:a16="http://schemas.microsoft.com/office/drawing/2014/main" id="{608D2332-EF21-440A-BB96-693F4BC8AF87}"/>
              </a:ext>
            </a:extLst>
          </p:cNvPr>
          <p:cNvSpPr txBox="1"/>
          <p:nvPr/>
        </p:nvSpPr>
        <p:spPr>
          <a:xfrm>
            <a:off x="1902709"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8" name="TextBox 7">
            <a:extLst>
              <a:ext uri="{FF2B5EF4-FFF2-40B4-BE49-F238E27FC236}">
                <a16:creationId xmlns:a16="http://schemas.microsoft.com/office/drawing/2014/main" id="{B7A70C46-BA75-4313-B51F-2FF043FD77C5}"/>
              </a:ext>
            </a:extLst>
          </p:cNvPr>
          <p:cNvSpPr txBox="1"/>
          <p:nvPr/>
        </p:nvSpPr>
        <p:spPr>
          <a:xfrm>
            <a:off x="7990898" y="4337911"/>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427400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A614F-BF63-4C7B-A4CD-14208671D734}"/>
              </a:ext>
            </a:extLst>
          </p:cNvPr>
          <p:cNvPicPr>
            <a:picLocks noChangeAspect="1"/>
          </p:cNvPicPr>
          <p:nvPr/>
        </p:nvPicPr>
        <p:blipFill>
          <a:blip r:embed="rId2"/>
          <a:stretch>
            <a:fillRect/>
          </a:stretch>
        </p:blipFill>
        <p:spPr>
          <a:xfrm>
            <a:off x="3179501" y="1819306"/>
            <a:ext cx="5832998" cy="3219388"/>
          </a:xfrm>
          <a:prstGeom prst="rect">
            <a:avLst/>
          </a:prstGeom>
        </p:spPr>
      </p:pic>
      <p:sp>
        <p:nvSpPr>
          <p:cNvPr id="5" name="TextBox 4">
            <a:extLst>
              <a:ext uri="{FF2B5EF4-FFF2-40B4-BE49-F238E27FC236}">
                <a16:creationId xmlns:a16="http://schemas.microsoft.com/office/drawing/2014/main" id="{3FCDA0F5-02F2-4CE1-9B42-832D16DFD214}"/>
              </a:ext>
            </a:extLst>
          </p:cNvPr>
          <p:cNvSpPr txBox="1"/>
          <p:nvPr/>
        </p:nvSpPr>
        <p:spPr>
          <a:xfrm>
            <a:off x="5081439" y="305966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89651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524E4-92F9-4D15-88FB-46AED52BDBD1}"/>
              </a:ext>
            </a:extLst>
          </p:cNvPr>
          <p:cNvPicPr>
            <a:picLocks noChangeAspect="1"/>
          </p:cNvPicPr>
          <p:nvPr/>
        </p:nvPicPr>
        <p:blipFill>
          <a:blip r:embed="rId2"/>
          <a:stretch>
            <a:fillRect/>
          </a:stretch>
        </p:blipFill>
        <p:spPr>
          <a:xfrm>
            <a:off x="3642407" y="823010"/>
            <a:ext cx="4907186" cy="5211980"/>
          </a:xfrm>
          <a:prstGeom prst="rect">
            <a:avLst/>
          </a:prstGeom>
        </p:spPr>
      </p:pic>
      <p:sp>
        <p:nvSpPr>
          <p:cNvPr id="5" name="TextBox 4">
            <a:extLst>
              <a:ext uri="{FF2B5EF4-FFF2-40B4-BE49-F238E27FC236}">
                <a16:creationId xmlns:a16="http://schemas.microsoft.com/office/drawing/2014/main" id="{72B08046-4261-448B-9CD2-978926AA41BF}"/>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3150600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0C818-F920-4C66-9EC9-3DFA45FFC2A6}"/>
              </a:ext>
            </a:extLst>
          </p:cNvPr>
          <p:cNvPicPr>
            <a:picLocks noChangeAspect="1"/>
          </p:cNvPicPr>
          <p:nvPr/>
        </p:nvPicPr>
        <p:blipFill>
          <a:blip r:embed="rId2"/>
          <a:stretch>
            <a:fillRect/>
          </a:stretch>
        </p:blipFill>
        <p:spPr>
          <a:xfrm>
            <a:off x="0" y="638175"/>
            <a:ext cx="12192000" cy="5581650"/>
          </a:xfrm>
          <a:prstGeom prst="rect">
            <a:avLst/>
          </a:prstGeom>
        </p:spPr>
      </p:pic>
      <p:sp>
        <p:nvSpPr>
          <p:cNvPr id="5" name="TextBox 4">
            <a:extLst>
              <a:ext uri="{FF2B5EF4-FFF2-40B4-BE49-F238E27FC236}">
                <a16:creationId xmlns:a16="http://schemas.microsoft.com/office/drawing/2014/main" id="{AC10A3BE-969B-44DA-A12E-8F8289EE1C92}"/>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29477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descr="Man">
            <a:extLst>
              <a:ext uri="{FF2B5EF4-FFF2-40B4-BE49-F238E27FC236}">
                <a16:creationId xmlns:a16="http://schemas.microsoft.com/office/drawing/2014/main" id="{36030AE5-11DD-4678-B80C-7F6922FD0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8244" y="4170829"/>
            <a:ext cx="914400" cy="914400"/>
          </a:xfrm>
          <a:prstGeom prst="rect">
            <a:avLst/>
          </a:prstGeom>
        </p:spPr>
      </p:pic>
      <p:pic>
        <p:nvPicPr>
          <p:cNvPr id="32" name="Graphic 31" descr="Man">
            <a:extLst>
              <a:ext uri="{FF2B5EF4-FFF2-40B4-BE49-F238E27FC236}">
                <a16:creationId xmlns:a16="http://schemas.microsoft.com/office/drawing/2014/main" id="{B6C6025D-A2D2-4F4F-B4B8-2D53F1A0F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842" y="2262768"/>
            <a:ext cx="914400" cy="914400"/>
          </a:xfrm>
          <a:prstGeom prst="rect">
            <a:avLst/>
          </a:prstGeom>
        </p:spPr>
      </p:pic>
      <p:pic>
        <p:nvPicPr>
          <p:cNvPr id="38" name="Graphic 37" descr="Man">
            <a:extLst>
              <a:ext uri="{FF2B5EF4-FFF2-40B4-BE49-F238E27FC236}">
                <a16:creationId xmlns:a16="http://schemas.microsoft.com/office/drawing/2014/main" id="{EB41A79B-374F-4B72-91C6-EA0B91516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6402" y="4005594"/>
            <a:ext cx="914400" cy="914400"/>
          </a:xfrm>
          <a:prstGeom prst="rect">
            <a:avLst/>
          </a:prstGeom>
        </p:spPr>
      </p:pic>
      <p:pic>
        <p:nvPicPr>
          <p:cNvPr id="39" name="Graphic 38" descr="Man">
            <a:extLst>
              <a:ext uri="{FF2B5EF4-FFF2-40B4-BE49-F238E27FC236}">
                <a16:creationId xmlns:a16="http://schemas.microsoft.com/office/drawing/2014/main" id="{F952164D-6145-4788-967D-E6C8DC817C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7826" y="4634524"/>
            <a:ext cx="914400" cy="914400"/>
          </a:xfrm>
          <a:prstGeom prst="rect">
            <a:avLst/>
          </a:prstGeom>
        </p:spPr>
      </p:pic>
      <p:pic>
        <p:nvPicPr>
          <p:cNvPr id="42" name="Graphic 41" descr="Man">
            <a:extLst>
              <a:ext uri="{FF2B5EF4-FFF2-40B4-BE49-F238E27FC236}">
                <a16:creationId xmlns:a16="http://schemas.microsoft.com/office/drawing/2014/main" id="{FCC2B4C3-5343-497B-9EED-D433F1AC6B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1455" y="2102013"/>
            <a:ext cx="914400" cy="914400"/>
          </a:xfrm>
          <a:prstGeom prst="rect">
            <a:avLst/>
          </a:prstGeom>
        </p:spPr>
      </p:pic>
      <p:pic>
        <p:nvPicPr>
          <p:cNvPr id="43" name="Graphic 42" descr="Man">
            <a:extLst>
              <a:ext uri="{FF2B5EF4-FFF2-40B4-BE49-F238E27FC236}">
                <a16:creationId xmlns:a16="http://schemas.microsoft.com/office/drawing/2014/main" id="{797468D5-A06D-4F31-B50F-61D5280CCC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73832" y="2621754"/>
            <a:ext cx="914400" cy="914400"/>
          </a:xfrm>
          <a:prstGeom prst="rect">
            <a:avLst/>
          </a:prstGeom>
        </p:spPr>
      </p:pic>
      <p:sp>
        <p:nvSpPr>
          <p:cNvPr id="49" name="Oval 48">
            <a:extLst>
              <a:ext uri="{FF2B5EF4-FFF2-40B4-BE49-F238E27FC236}">
                <a16:creationId xmlns:a16="http://schemas.microsoft.com/office/drawing/2014/main" id="{3D96A901-0371-4B7D-BF28-01428EA3A43D}"/>
              </a:ext>
            </a:extLst>
          </p:cNvPr>
          <p:cNvSpPr/>
          <p:nvPr/>
        </p:nvSpPr>
        <p:spPr>
          <a:xfrm>
            <a:off x="1303879" y="1826486"/>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an">
            <a:extLst>
              <a:ext uri="{FF2B5EF4-FFF2-40B4-BE49-F238E27FC236}">
                <a16:creationId xmlns:a16="http://schemas.microsoft.com/office/drawing/2014/main" id="{EB66FDBD-CFDB-4930-A772-5CA634DCC0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328" y="1871585"/>
            <a:ext cx="914400" cy="914400"/>
          </a:xfrm>
          <a:prstGeom prst="rect">
            <a:avLst/>
          </a:prstGeom>
        </p:spPr>
      </p:pic>
      <p:sp>
        <p:nvSpPr>
          <p:cNvPr id="6" name="Oval 5">
            <a:extLst>
              <a:ext uri="{FF2B5EF4-FFF2-40B4-BE49-F238E27FC236}">
                <a16:creationId xmlns:a16="http://schemas.microsoft.com/office/drawing/2014/main" id="{956522FA-90E8-46AC-83FC-21870BE0465B}"/>
              </a:ext>
            </a:extLst>
          </p:cNvPr>
          <p:cNvSpPr/>
          <p:nvPr/>
        </p:nvSpPr>
        <p:spPr>
          <a:xfrm>
            <a:off x="195594" y="1515851"/>
            <a:ext cx="6146528" cy="45720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n">
            <a:extLst>
              <a:ext uri="{FF2B5EF4-FFF2-40B4-BE49-F238E27FC236}">
                <a16:creationId xmlns:a16="http://schemas.microsoft.com/office/drawing/2014/main" id="{B8BCE55A-5126-4545-A95F-CE61496D47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80708" y="2633585"/>
            <a:ext cx="914400" cy="914400"/>
          </a:xfrm>
          <a:prstGeom prst="rect">
            <a:avLst/>
          </a:prstGeom>
        </p:spPr>
      </p:pic>
      <p:pic>
        <p:nvPicPr>
          <p:cNvPr id="17" name="Graphic 16" descr="Man">
            <a:extLst>
              <a:ext uri="{FF2B5EF4-FFF2-40B4-BE49-F238E27FC236}">
                <a16:creationId xmlns:a16="http://schemas.microsoft.com/office/drawing/2014/main" id="{FCB423DF-3650-4C37-9DD6-5D4CA7685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6768" y="1781418"/>
            <a:ext cx="914400" cy="914400"/>
          </a:xfrm>
          <a:prstGeom prst="rect">
            <a:avLst/>
          </a:prstGeom>
        </p:spPr>
      </p:pic>
      <p:pic>
        <p:nvPicPr>
          <p:cNvPr id="18" name="Graphic 17" descr="Man">
            <a:extLst>
              <a:ext uri="{FF2B5EF4-FFF2-40B4-BE49-F238E27FC236}">
                <a16:creationId xmlns:a16="http://schemas.microsoft.com/office/drawing/2014/main" id="{EFD97FD0-1DC3-47A9-88C6-56F1F91242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461" y="2376051"/>
            <a:ext cx="914400" cy="914400"/>
          </a:xfrm>
          <a:prstGeom prst="rect">
            <a:avLst/>
          </a:prstGeom>
        </p:spPr>
      </p:pic>
      <p:pic>
        <p:nvPicPr>
          <p:cNvPr id="19" name="Graphic 18" descr="Man">
            <a:extLst>
              <a:ext uri="{FF2B5EF4-FFF2-40B4-BE49-F238E27FC236}">
                <a16:creationId xmlns:a16="http://schemas.microsoft.com/office/drawing/2014/main" id="{A39EC5D8-6AD6-4DFB-B5EE-FC61226040D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96928" y="2481185"/>
            <a:ext cx="914400" cy="914400"/>
          </a:xfrm>
          <a:prstGeom prst="rect">
            <a:avLst/>
          </a:prstGeom>
        </p:spPr>
      </p:pic>
      <p:pic>
        <p:nvPicPr>
          <p:cNvPr id="20" name="Graphic 19" descr="Man">
            <a:extLst>
              <a:ext uri="{FF2B5EF4-FFF2-40B4-BE49-F238E27FC236}">
                <a16:creationId xmlns:a16="http://schemas.microsoft.com/office/drawing/2014/main" id="{97E1636E-4D84-41A1-B032-FABA9275DB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6757" y="3255411"/>
            <a:ext cx="914400" cy="914400"/>
          </a:xfrm>
          <a:prstGeom prst="rect">
            <a:avLst/>
          </a:prstGeom>
        </p:spPr>
      </p:pic>
      <p:pic>
        <p:nvPicPr>
          <p:cNvPr id="21" name="Graphic 20" descr="Man">
            <a:extLst>
              <a:ext uri="{FF2B5EF4-FFF2-40B4-BE49-F238E27FC236}">
                <a16:creationId xmlns:a16="http://schemas.microsoft.com/office/drawing/2014/main" id="{8789E655-1EA7-4229-A88C-F18CB7D1540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63883" y="2684928"/>
            <a:ext cx="914400" cy="914400"/>
          </a:xfrm>
          <a:prstGeom prst="rect">
            <a:avLst/>
          </a:prstGeom>
        </p:spPr>
      </p:pic>
      <p:pic>
        <p:nvPicPr>
          <p:cNvPr id="22" name="Graphic 21" descr="Man">
            <a:extLst>
              <a:ext uri="{FF2B5EF4-FFF2-40B4-BE49-F238E27FC236}">
                <a16:creationId xmlns:a16="http://schemas.microsoft.com/office/drawing/2014/main" id="{33EC3288-130B-482C-9069-AA81A6E609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102" y="3653119"/>
            <a:ext cx="914400" cy="914400"/>
          </a:xfrm>
          <a:prstGeom prst="rect">
            <a:avLst/>
          </a:prstGeom>
        </p:spPr>
      </p:pic>
      <p:pic>
        <p:nvPicPr>
          <p:cNvPr id="23" name="Graphic 22" descr="Man">
            <a:extLst>
              <a:ext uri="{FF2B5EF4-FFF2-40B4-BE49-F238E27FC236}">
                <a16:creationId xmlns:a16="http://schemas.microsoft.com/office/drawing/2014/main" id="{78F87E7B-5FFC-49AF-9B94-2827DD02910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03284" y="3852785"/>
            <a:ext cx="914400" cy="914400"/>
          </a:xfrm>
          <a:prstGeom prst="rect">
            <a:avLst/>
          </a:prstGeom>
        </p:spPr>
      </p:pic>
      <p:pic>
        <p:nvPicPr>
          <p:cNvPr id="24" name="Graphic 23" descr="Man">
            <a:extLst>
              <a:ext uri="{FF2B5EF4-FFF2-40B4-BE49-F238E27FC236}">
                <a16:creationId xmlns:a16="http://schemas.microsoft.com/office/drawing/2014/main" id="{D877A51E-F4EB-4F4A-A2DD-D6103EAE01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1092" y="4284518"/>
            <a:ext cx="914400" cy="914400"/>
          </a:xfrm>
          <a:prstGeom prst="rect">
            <a:avLst/>
          </a:prstGeom>
        </p:spPr>
      </p:pic>
      <p:pic>
        <p:nvPicPr>
          <p:cNvPr id="25" name="Graphic 24" descr="Man">
            <a:extLst>
              <a:ext uri="{FF2B5EF4-FFF2-40B4-BE49-F238E27FC236}">
                <a16:creationId xmlns:a16="http://schemas.microsoft.com/office/drawing/2014/main" id="{6D24885F-6CED-4B4B-8C24-42247EC024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23263" y="3184911"/>
            <a:ext cx="914400" cy="914400"/>
          </a:xfrm>
          <a:prstGeom prst="rect">
            <a:avLst/>
          </a:prstGeom>
        </p:spPr>
      </p:pic>
      <p:pic>
        <p:nvPicPr>
          <p:cNvPr id="26" name="Graphic 25" descr="Man">
            <a:extLst>
              <a:ext uri="{FF2B5EF4-FFF2-40B4-BE49-F238E27FC236}">
                <a16:creationId xmlns:a16="http://schemas.microsoft.com/office/drawing/2014/main" id="{3D10507A-2E81-43C2-A453-09944D1DC0C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88523" y="4005594"/>
            <a:ext cx="914400" cy="914400"/>
          </a:xfrm>
          <a:prstGeom prst="rect">
            <a:avLst/>
          </a:prstGeom>
        </p:spPr>
      </p:pic>
      <p:pic>
        <p:nvPicPr>
          <p:cNvPr id="27" name="Graphic 26" descr="Man">
            <a:extLst>
              <a:ext uri="{FF2B5EF4-FFF2-40B4-BE49-F238E27FC236}">
                <a16:creationId xmlns:a16="http://schemas.microsoft.com/office/drawing/2014/main" id="{90383A1A-A734-4300-AA15-68464AF83AF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0436" y="3812260"/>
            <a:ext cx="914400" cy="914400"/>
          </a:xfrm>
          <a:prstGeom prst="rect">
            <a:avLst/>
          </a:prstGeom>
        </p:spPr>
      </p:pic>
      <p:pic>
        <p:nvPicPr>
          <p:cNvPr id="28" name="Graphic 27" descr="Man">
            <a:extLst>
              <a:ext uri="{FF2B5EF4-FFF2-40B4-BE49-F238E27FC236}">
                <a16:creationId xmlns:a16="http://schemas.microsoft.com/office/drawing/2014/main" id="{C6255137-043C-4F04-A2BF-0783043279F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11907" y="4097275"/>
            <a:ext cx="914400" cy="914400"/>
          </a:xfrm>
          <a:prstGeom prst="rect">
            <a:avLst/>
          </a:prstGeom>
        </p:spPr>
      </p:pic>
      <p:pic>
        <p:nvPicPr>
          <p:cNvPr id="30" name="Graphic 29" descr="Man">
            <a:extLst>
              <a:ext uri="{FF2B5EF4-FFF2-40B4-BE49-F238E27FC236}">
                <a16:creationId xmlns:a16="http://schemas.microsoft.com/office/drawing/2014/main" id="{FC66BF52-1962-4F81-8F63-76FBD2A4259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7496" y="3246854"/>
            <a:ext cx="914400" cy="914400"/>
          </a:xfrm>
          <a:prstGeom prst="rect">
            <a:avLst/>
          </a:prstGeom>
        </p:spPr>
      </p:pic>
      <p:pic>
        <p:nvPicPr>
          <p:cNvPr id="31" name="Graphic 30" descr="Man">
            <a:extLst>
              <a:ext uri="{FF2B5EF4-FFF2-40B4-BE49-F238E27FC236}">
                <a16:creationId xmlns:a16="http://schemas.microsoft.com/office/drawing/2014/main" id="{5B572A64-C1AD-43AE-9FBE-BC51B510BE3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99658" y="1805568"/>
            <a:ext cx="914400" cy="914400"/>
          </a:xfrm>
          <a:prstGeom prst="rect">
            <a:avLst/>
          </a:prstGeom>
        </p:spPr>
      </p:pic>
      <p:pic>
        <p:nvPicPr>
          <p:cNvPr id="33" name="Graphic 32" descr="Man">
            <a:extLst>
              <a:ext uri="{FF2B5EF4-FFF2-40B4-BE49-F238E27FC236}">
                <a16:creationId xmlns:a16="http://schemas.microsoft.com/office/drawing/2014/main" id="{F06F6B18-6F03-479F-8FF8-3A22FFC197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92855" y="3208748"/>
            <a:ext cx="914400" cy="914400"/>
          </a:xfrm>
          <a:prstGeom prst="rect">
            <a:avLst/>
          </a:prstGeom>
        </p:spPr>
      </p:pic>
      <p:pic>
        <p:nvPicPr>
          <p:cNvPr id="34" name="Graphic 33" descr="Man">
            <a:extLst>
              <a:ext uri="{FF2B5EF4-FFF2-40B4-BE49-F238E27FC236}">
                <a16:creationId xmlns:a16="http://schemas.microsoft.com/office/drawing/2014/main" id="{243C79E0-9246-4119-80C1-3B91BE89174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5381" y="3110029"/>
            <a:ext cx="914400" cy="914400"/>
          </a:xfrm>
          <a:prstGeom prst="rect">
            <a:avLst/>
          </a:prstGeom>
        </p:spPr>
      </p:pic>
      <p:pic>
        <p:nvPicPr>
          <p:cNvPr id="35" name="Graphic 34" descr="Man">
            <a:extLst>
              <a:ext uri="{FF2B5EF4-FFF2-40B4-BE49-F238E27FC236}">
                <a16:creationId xmlns:a16="http://schemas.microsoft.com/office/drawing/2014/main" id="{F6BD4B1C-83B8-455C-B3C3-DD80AD3726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836" y="4752726"/>
            <a:ext cx="914400" cy="914400"/>
          </a:xfrm>
          <a:prstGeom prst="rect">
            <a:avLst/>
          </a:prstGeom>
        </p:spPr>
      </p:pic>
      <p:pic>
        <p:nvPicPr>
          <p:cNvPr id="36" name="Graphic 35" descr="Man">
            <a:extLst>
              <a:ext uri="{FF2B5EF4-FFF2-40B4-BE49-F238E27FC236}">
                <a16:creationId xmlns:a16="http://schemas.microsoft.com/office/drawing/2014/main" id="{509EC249-805C-484F-AC2E-0492E2964E8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41070" y="4737036"/>
            <a:ext cx="914400" cy="914400"/>
          </a:xfrm>
          <a:prstGeom prst="rect">
            <a:avLst/>
          </a:prstGeom>
        </p:spPr>
      </p:pic>
      <p:pic>
        <p:nvPicPr>
          <p:cNvPr id="37" name="Graphic 36" descr="Man">
            <a:extLst>
              <a:ext uri="{FF2B5EF4-FFF2-40B4-BE49-F238E27FC236}">
                <a16:creationId xmlns:a16="http://schemas.microsoft.com/office/drawing/2014/main" id="{50170CC8-707D-4D29-B067-101AE10AF9D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2864" y="4884545"/>
            <a:ext cx="914400" cy="914400"/>
          </a:xfrm>
          <a:prstGeom prst="rect">
            <a:avLst/>
          </a:prstGeom>
        </p:spPr>
      </p:pic>
      <p:pic>
        <p:nvPicPr>
          <p:cNvPr id="40" name="Graphic 39" descr="Man">
            <a:extLst>
              <a:ext uri="{FF2B5EF4-FFF2-40B4-BE49-F238E27FC236}">
                <a16:creationId xmlns:a16="http://schemas.microsoft.com/office/drawing/2014/main" id="{C6C517F7-6CAC-49D2-AD7E-2FD53A2254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5682" y="3203760"/>
            <a:ext cx="914400" cy="914400"/>
          </a:xfrm>
          <a:prstGeom prst="rect">
            <a:avLst/>
          </a:prstGeom>
        </p:spPr>
      </p:pic>
      <p:pic>
        <p:nvPicPr>
          <p:cNvPr id="41" name="Graphic 40" descr="Man">
            <a:extLst>
              <a:ext uri="{FF2B5EF4-FFF2-40B4-BE49-F238E27FC236}">
                <a16:creationId xmlns:a16="http://schemas.microsoft.com/office/drawing/2014/main" id="{0960DC23-8ECD-4EA3-8F43-6E7C25A1BFC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321101" y="2785576"/>
            <a:ext cx="914400" cy="914400"/>
          </a:xfrm>
          <a:prstGeom prst="rect">
            <a:avLst/>
          </a:prstGeom>
        </p:spPr>
      </p:pic>
      <p:pic>
        <p:nvPicPr>
          <p:cNvPr id="44" name="Graphic 43" descr="Man">
            <a:extLst>
              <a:ext uri="{FF2B5EF4-FFF2-40B4-BE49-F238E27FC236}">
                <a16:creationId xmlns:a16="http://schemas.microsoft.com/office/drawing/2014/main" id="{6CF67CE1-920D-47A9-8768-E54A05DC4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3362" y="4892078"/>
            <a:ext cx="914400" cy="914400"/>
          </a:xfrm>
          <a:prstGeom prst="rect">
            <a:avLst/>
          </a:prstGeom>
        </p:spPr>
      </p:pic>
      <p:pic>
        <p:nvPicPr>
          <p:cNvPr id="45" name="Graphic 44" descr="Man">
            <a:extLst>
              <a:ext uri="{FF2B5EF4-FFF2-40B4-BE49-F238E27FC236}">
                <a16:creationId xmlns:a16="http://schemas.microsoft.com/office/drawing/2014/main" id="{A8CC40E5-E569-4BA3-B126-C040C965A19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6802" y="3992185"/>
            <a:ext cx="1019490" cy="1019490"/>
          </a:xfrm>
          <a:prstGeom prst="rect">
            <a:avLst/>
          </a:prstGeom>
        </p:spPr>
      </p:pic>
      <p:sp>
        <p:nvSpPr>
          <p:cNvPr id="48" name="TextBox 47">
            <a:extLst>
              <a:ext uri="{FF2B5EF4-FFF2-40B4-BE49-F238E27FC236}">
                <a16:creationId xmlns:a16="http://schemas.microsoft.com/office/drawing/2014/main" id="{2AAB9258-661D-4258-B3A4-B1917DE33DFE}"/>
              </a:ext>
            </a:extLst>
          </p:cNvPr>
          <p:cNvSpPr txBox="1"/>
          <p:nvPr/>
        </p:nvSpPr>
        <p:spPr>
          <a:xfrm>
            <a:off x="1751698" y="390128"/>
            <a:ext cx="3403328" cy="707886"/>
          </a:xfrm>
          <a:prstGeom prst="rect">
            <a:avLst/>
          </a:prstGeom>
          <a:noFill/>
        </p:spPr>
        <p:txBody>
          <a:bodyPr wrap="square" rtlCol="0">
            <a:spAutoFit/>
          </a:bodyPr>
          <a:lstStyle/>
          <a:p>
            <a:pPr algn="ctr"/>
            <a:r>
              <a:rPr lang="en-US" sz="4000" b="1" dirty="0"/>
              <a:t>Population</a:t>
            </a:r>
          </a:p>
        </p:txBody>
      </p:sp>
      <p:cxnSp>
        <p:nvCxnSpPr>
          <p:cNvPr id="51" name="Straight Arrow Connector 50">
            <a:extLst>
              <a:ext uri="{FF2B5EF4-FFF2-40B4-BE49-F238E27FC236}">
                <a16:creationId xmlns:a16="http://schemas.microsoft.com/office/drawing/2014/main" id="{A6113FAC-09D7-474C-A2ED-64D5B2B7C936}"/>
              </a:ext>
            </a:extLst>
          </p:cNvPr>
          <p:cNvCxnSpPr>
            <a:cxnSpLocks/>
            <a:stCxn id="49" idx="6"/>
          </p:cNvCxnSpPr>
          <p:nvPr/>
        </p:nvCxnSpPr>
        <p:spPr>
          <a:xfrm flipV="1">
            <a:off x="2981481" y="2108189"/>
            <a:ext cx="5590501" cy="60917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4C3DDB6-16CF-4A80-9E2C-46BC9E0467A1}"/>
              </a:ext>
            </a:extLst>
          </p:cNvPr>
          <p:cNvSpPr txBox="1"/>
          <p:nvPr/>
        </p:nvSpPr>
        <p:spPr>
          <a:xfrm>
            <a:off x="7676738" y="390128"/>
            <a:ext cx="3403328" cy="707886"/>
          </a:xfrm>
          <a:prstGeom prst="rect">
            <a:avLst/>
          </a:prstGeom>
          <a:noFill/>
        </p:spPr>
        <p:txBody>
          <a:bodyPr wrap="square" rtlCol="0">
            <a:spAutoFit/>
          </a:bodyPr>
          <a:lstStyle/>
          <a:p>
            <a:pPr algn="ctr"/>
            <a:r>
              <a:rPr lang="en-US" sz="4000" b="1" dirty="0"/>
              <a:t>Samples</a:t>
            </a:r>
          </a:p>
        </p:txBody>
      </p:sp>
      <p:sp>
        <p:nvSpPr>
          <p:cNvPr id="61" name="Oval 60">
            <a:extLst>
              <a:ext uri="{FF2B5EF4-FFF2-40B4-BE49-F238E27FC236}">
                <a16:creationId xmlns:a16="http://schemas.microsoft.com/office/drawing/2014/main" id="{4EC08C9E-F960-4765-B6FD-FF102BD66CF3}"/>
              </a:ext>
            </a:extLst>
          </p:cNvPr>
          <p:cNvSpPr/>
          <p:nvPr/>
        </p:nvSpPr>
        <p:spPr>
          <a:xfrm>
            <a:off x="8392519" y="3716625"/>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Man">
            <a:extLst>
              <a:ext uri="{FF2B5EF4-FFF2-40B4-BE49-F238E27FC236}">
                <a16:creationId xmlns:a16="http://schemas.microsoft.com/office/drawing/2014/main" id="{7DBF32D9-671F-4B20-A8EC-8008DD6EEEE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61787" y="4567500"/>
            <a:ext cx="914400" cy="914400"/>
          </a:xfrm>
          <a:prstGeom prst="rect">
            <a:avLst/>
          </a:prstGeom>
        </p:spPr>
      </p:pic>
      <p:pic>
        <p:nvPicPr>
          <p:cNvPr id="63" name="Graphic 62" descr="Man">
            <a:extLst>
              <a:ext uri="{FF2B5EF4-FFF2-40B4-BE49-F238E27FC236}">
                <a16:creationId xmlns:a16="http://schemas.microsoft.com/office/drawing/2014/main" id="{A57A4A3E-ADD3-4424-BB33-92D89D6048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64206" y="3963988"/>
            <a:ext cx="914400" cy="914400"/>
          </a:xfrm>
          <a:prstGeom prst="rect">
            <a:avLst/>
          </a:prstGeom>
        </p:spPr>
      </p:pic>
      <p:pic>
        <p:nvPicPr>
          <p:cNvPr id="64" name="Graphic 63" descr="Man">
            <a:extLst>
              <a:ext uri="{FF2B5EF4-FFF2-40B4-BE49-F238E27FC236}">
                <a16:creationId xmlns:a16="http://schemas.microsoft.com/office/drawing/2014/main" id="{2A665768-9F9D-4656-B8F4-246311A8F29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36732" y="3865269"/>
            <a:ext cx="914400" cy="914400"/>
          </a:xfrm>
          <a:prstGeom prst="rect">
            <a:avLst/>
          </a:prstGeom>
        </p:spPr>
      </p:pic>
      <p:pic>
        <p:nvPicPr>
          <p:cNvPr id="65" name="Graphic 64" descr="Man">
            <a:extLst>
              <a:ext uri="{FF2B5EF4-FFF2-40B4-BE49-F238E27FC236}">
                <a16:creationId xmlns:a16="http://schemas.microsoft.com/office/drawing/2014/main" id="{057752B5-B2DA-4275-8C67-8E88187BD8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417033" y="3959000"/>
            <a:ext cx="914400" cy="914400"/>
          </a:xfrm>
          <a:prstGeom prst="rect">
            <a:avLst/>
          </a:prstGeom>
        </p:spPr>
      </p:pic>
      <p:pic>
        <p:nvPicPr>
          <p:cNvPr id="67" name="Graphic 66" descr="Man">
            <a:extLst>
              <a:ext uri="{FF2B5EF4-FFF2-40B4-BE49-F238E27FC236}">
                <a16:creationId xmlns:a16="http://schemas.microsoft.com/office/drawing/2014/main" id="{956E9ECC-7F71-4CEC-805B-B0758000027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88153" y="4747425"/>
            <a:ext cx="1019490" cy="1019490"/>
          </a:xfrm>
          <a:prstGeom prst="rect">
            <a:avLst/>
          </a:prstGeom>
        </p:spPr>
      </p:pic>
      <p:sp>
        <p:nvSpPr>
          <p:cNvPr id="77" name="TextBox 76">
            <a:extLst>
              <a:ext uri="{FF2B5EF4-FFF2-40B4-BE49-F238E27FC236}">
                <a16:creationId xmlns:a16="http://schemas.microsoft.com/office/drawing/2014/main" id="{D18C9A2F-F541-403E-82EC-B11138E17A4B}"/>
              </a:ext>
            </a:extLst>
          </p:cNvPr>
          <p:cNvSpPr txBox="1"/>
          <p:nvPr/>
        </p:nvSpPr>
        <p:spPr>
          <a:xfrm>
            <a:off x="8361787" y="460931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nvGrpSpPr>
          <p:cNvPr id="7" name="Group 6">
            <a:extLst>
              <a:ext uri="{FF2B5EF4-FFF2-40B4-BE49-F238E27FC236}">
                <a16:creationId xmlns:a16="http://schemas.microsoft.com/office/drawing/2014/main" id="{BE2621C9-1F4E-114C-8081-A6CE54255C2F}"/>
              </a:ext>
            </a:extLst>
          </p:cNvPr>
          <p:cNvGrpSpPr/>
          <p:nvPr/>
        </p:nvGrpSpPr>
        <p:grpSpPr>
          <a:xfrm>
            <a:off x="8363841" y="1217310"/>
            <a:ext cx="2029121" cy="1781758"/>
            <a:chOff x="6239853" y="4437025"/>
            <a:chExt cx="2029121" cy="1781758"/>
          </a:xfrm>
        </p:grpSpPr>
        <p:sp>
          <p:nvSpPr>
            <p:cNvPr id="56" name="Oval 55">
              <a:extLst>
                <a:ext uri="{FF2B5EF4-FFF2-40B4-BE49-F238E27FC236}">
                  <a16:creationId xmlns:a16="http://schemas.microsoft.com/office/drawing/2014/main" id="{AD6740D3-C135-A34D-BF5B-C36CECA1E09F}"/>
                </a:ext>
              </a:extLst>
            </p:cNvPr>
            <p:cNvSpPr/>
            <p:nvPr/>
          </p:nvSpPr>
          <p:spPr>
            <a:xfrm>
              <a:off x="6447994" y="4437025"/>
              <a:ext cx="1677602" cy="1781758"/>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an">
              <a:extLst>
                <a:ext uri="{FF2B5EF4-FFF2-40B4-BE49-F238E27FC236}">
                  <a16:creationId xmlns:a16="http://schemas.microsoft.com/office/drawing/2014/main" id="{79B6F28E-F588-4E4F-88F8-BD6A6A16D3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1443" y="4482124"/>
              <a:ext cx="914400" cy="914400"/>
            </a:xfrm>
            <a:prstGeom prst="rect">
              <a:avLst/>
            </a:prstGeom>
          </p:spPr>
        </p:pic>
        <p:pic>
          <p:nvPicPr>
            <p:cNvPr id="58" name="Graphic 57" descr="Man">
              <a:extLst>
                <a:ext uri="{FF2B5EF4-FFF2-40B4-BE49-F238E27FC236}">
                  <a16:creationId xmlns:a16="http://schemas.microsoft.com/office/drawing/2014/main" id="{D6B23924-8559-8F46-8D9E-D973791FBA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4823" y="5244124"/>
              <a:ext cx="914400" cy="914400"/>
            </a:xfrm>
            <a:prstGeom prst="rect">
              <a:avLst/>
            </a:prstGeom>
          </p:spPr>
        </p:pic>
        <p:pic>
          <p:nvPicPr>
            <p:cNvPr id="59" name="Graphic 58" descr="Man">
              <a:extLst>
                <a:ext uri="{FF2B5EF4-FFF2-40B4-BE49-F238E27FC236}">
                  <a16:creationId xmlns:a16="http://schemas.microsoft.com/office/drawing/2014/main" id="{A3C6E63D-DB9B-3C4C-927B-AA0B731A64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41043" y="5091724"/>
              <a:ext cx="914400" cy="914400"/>
            </a:xfrm>
            <a:prstGeom prst="rect">
              <a:avLst/>
            </a:prstGeom>
          </p:spPr>
        </p:pic>
        <p:sp>
          <p:nvSpPr>
            <p:cNvPr id="60" name="TextBox 59">
              <a:extLst>
                <a:ext uri="{FF2B5EF4-FFF2-40B4-BE49-F238E27FC236}">
                  <a16:creationId xmlns:a16="http://schemas.microsoft.com/office/drawing/2014/main" id="{D5D9CBEF-B339-FE43-9696-6D9CA17B359A}"/>
                </a:ext>
              </a:extLst>
            </p:cNvPr>
            <p:cNvSpPr txBox="1"/>
            <p:nvPr/>
          </p:nvSpPr>
          <p:spPr>
            <a:xfrm>
              <a:off x="6239853" y="5151977"/>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grpSp>
      <p:sp>
        <p:nvSpPr>
          <p:cNvPr id="69" name="Oval 68">
            <a:extLst>
              <a:ext uri="{FF2B5EF4-FFF2-40B4-BE49-F238E27FC236}">
                <a16:creationId xmlns:a16="http://schemas.microsoft.com/office/drawing/2014/main" id="{B5D19F69-11F4-D945-9614-F3D110FB444B}"/>
              </a:ext>
            </a:extLst>
          </p:cNvPr>
          <p:cNvSpPr/>
          <p:nvPr/>
        </p:nvSpPr>
        <p:spPr>
          <a:xfrm>
            <a:off x="3518050" y="2968621"/>
            <a:ext cx="1906554" cy="2123844"/>
          </a:xfrm>
          <a:prstGeom prst="ellipse">
            <a:avLst/>
          </a:prstGeom>
          <a:solidFill>
            <a:schemeClr val="accent1">
              <a:lumMod val="60000"/>
              <a:lumOff val="40000"/>
              <a:alpha val="38000"/>
            </a:schemeClr>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Man">
            <a:extLst>
              <a:ext uri="{FF2B5EF4-FFF2-40B4-BE49-F238E27FC236}">
                <a16:creationId xmlns:a16="http://schemas.microsoft.com/office/drawing/2014/main" id="{44C4A577-09BD-1C4F-BAEA-4F3D9FDF4E7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87318" y="3819496"/>
            <a:ext cx="914400" cy="914400"/>
          </a:xfrm>
          <a:prstGeom prst="rect">
            <a:avLst/>
          </a:prstGeom>
        </p:spPr>
      </p:pic>
      <p:pic>
        <p:nvPicPr>
          <p:cNvPr id="71" name="Graphic 70" descr="Man">
            <a:extLst>
              <a:ext uri="{FF2B5EF4-FFF2-40B4-BE49-F238E27FC236}">
                <a16:creationId xmlns:a16="http://schemas.microsoft.com/office/drawing/2014/main" id="{1A3150B7-E2FF-CB4B-BC1C-B8F1E0FABC3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89737" y="3215984"/>
            <a:ext cx="914400" cy="914400"/>
          </a:xfrm>
          <a:prstGeom prst="rect">
            <a:avLst/>
          </a:prstGeom>
        </p:spPr>
      </p:pic>
      <p:pic>
        <p:nvPicPr>
          <p:cNvPr id="73" name="Graphic 72" descr="Man">
            <a:extLst>
              <a:ext uri="{FF2B5EF4-FFF2-40B4-BE49-F238E27FC236}">
                <a16:creationId xmlns:a16="http://schemas.microsoft.com/office/drawing/2014/main" id="{51F29DC1-AB92-7A4B-B414-F39DBB2FAF4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062263" y="3117265"/>
            <a:ext cx="914400" cy="914400"/>
          </a:xfrm>
          <a:prstGeom prst="rect">
            <a:avLst/>
          </a:prstGeom>
        </p:spPr>
      </p:pic>
      <p:pic>
        <p:nvPicPr>
          <p:cNvPr id="78" name="Graphic 77" descr="Man">
            <a:extLst>
              <a:ext uri="{FF2B5EF4-FFF2-40B4-BE49-F238E27FC236}">
                <a16:creationId xmlns:a16="http://schemas.microsoft.com/office/drawing/2014/main" id="{B92F1D53-0C00-5842-B5CF-EF19A910C86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42564" y="3210996"/>
            <a:ext cx="914400" cy="914400"/>
          </a:xfrm>
          <a:prstGeom prst="rect">
            <a:avLst/>
          </a:prstGeom>
        </p:spPr>
      </p:pic>
      <p:pic>
        <p:nvPicPr>
          <p:cNvPr id="79" name="Graphic 78" descr="Man">
            <a:extLst>
              <a:ext uri="{FF2B5EF4-FFF2-40B4-BE49-F238E27FC236}">
                <a16:creationId xmlns:a16="http://schemas.microsoft.com/office/drawing/2014/main" id="{AB13A47F-FEA8-494C-9AF6-7F104779FD6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213684" y="3999421"/>
            <a:ext cx="1019490" cy="1019490"/>
          </a:xfrm>
          <a:prstGeom prst="rect">
            <a:avLst/>
          </a:prstGeom>
        </p:spPr>
      </p:pic>
      <p:sp>
        <p:nvSpPr>
          <p:cNvPr id="76" name="TextBox 75">
            <a:extLst>
              <a:ext uri="{FF2B5EF4-FFF2-40B4-BE49-F238E27FC236}">
                <a16:creationId xmlns:a16="http://schemas.microsoft.com/office/drawing/2014/main" id="{BD85168A-87A8-470B-B4F9-FE3F470F302F}"/>
              </a:ext>
            </a:extLst>
          </p:cNvPr>
          <p:cNvSpPr txBox="1"/>
          <p:nvPr/>
        </p:nvSpPr>
        <p:spPr>
          <a:xfrm>
            <a:off x="2024174" y="383624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cxnSp>
        <p:nvCxnSpPr>
          <p:cNvPr id="82" name="Straight Arrow Connector 81">
            <a:extLst>
              <a:ext uri="{FF2B5EF4-FFF2-40B4-BE49-F238E27FC236}">
                <a16:creationId xmlns:a16="http://schemas.microsoft.com/office/drawing/2014/main" id="{F1B7DF42-0AE3-8148-ADEA-5E4F115ECC26}"/>
              </a:ext>
            </a:extLst>
          </p:cNvPr>
          <p:cNvCxnSpPr>
            <a:cxnSpLocks/>
            <a:endCxn id="77" idx="1"/>
          </p:cNvCxnSpPr>
          <p:nvPr/>
        </p:nvCxnSpPr>
        <p:spPr>
          <a:xfrm>
            <a:off x="5423791" y="4007819"/>
            <a:ext cx="2937996" cy="786166"/>
          </a:xfrm>
          <a:prstGeom prst="straightConnector1">
            <a:avLst/>
          </a:prstGeom>
          <a:ln w="4445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EC40C0-7D54-8044-BBAD-E002007DE374}"/>
              </a:ext>
            </a:extLst>
          </p:cNvPr>
          <p:cNvSpPr txBox="1"/>
          <p:nvPr/>
        </p:nvSpPr>
        <p:spPr>
          <a:xfrm>
            <a:off x="8417160" y="3108737"/>
            <a:ext cx="1987246" cy="379172"/>
          </a:xfrm>
          <a:prstGeom prst="rect">
            <a:avLst/>
          </a:prstGeom>
          <a:noFill/>
        </p:spPr>
        <p:txBody>
          <a:bodyPr wrap="square" rtlCol="0">
            <a:spAutoFit/>
          </a:bodyPr>
          <a:lstStyle/>
          <a:p>
            <a:pPr algn="ctr"/>
            <a:r>
              <a:rPr lang="en-US" dirty="0"/>
              <a:t>sample set 1</a:t>
            </a:r>
          </a:p>
        </p:txBody>
      </p:sp>
      <p:sp>
        <p:nvSpPr>
          <p:cNvPr id="83" name="TextBox 82">
            <a:extLst>
              <a:ext uri="{FF2B5EF4-FFF2-40B4-BE49-F238E27FC236}">
                <a16:creationId xmlns:a16="http://schemas.microsoft.com/office/drawing/2014/main" id="{F992D66E-E4E3-1946-969D-7F68FAF8C267}"/>
              </a:ext>
            </a:extLst>
          </p:cNvPr>
          <p:cNvSpPr txBox="1"/>
          <p:nvPr/>
        </p:nvSpPr>
        <p:spPr>
          <a:xfrm>
            <a:off x="8382724" y="5966389"/>
            <a:ext cx="1987246" cy="379172"/>
          </a:xfrm>
          <a:prstGeom prst="rect">
            <a:avLst/>
          </a:prstGeom>
          <a:noFill/>
        </p:spPr>
        <p:txBody>
          <a:bodyPr wrap="square" rtlCol="0">
            <a:spAutoFit/>
          </a:bodyPr>
          <a:lstStyle/>
          <a:p>
            <a:pPr algn="ctr"/>
            <a:r>
              <a:rPr lang="en-US" dirty="0"/>
              <a:t>sample set 2</a:t>
            </a:r>
          </a:p>
        </p:txBody>
      </p:sp>
    </p:spTree>
    <p:extLst>
      <p:ext uri="{BB962C8B-B14F-4D97-AF65-F5344CB8AC3E}">
        <p14:creationId xmlns:p14="http://schemas.microsoft.com/office/powerpoint/2010/main" val="32111824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E51ED-7906-4764-89B6-A116EA38E243}"/>
              </a:ext>
            </a:extLst>
          </p:cNvPr>
          <p:cNvPicPr>
            <a:picLocks noChangeAspect="1"/>
          </p:cNvPicPr>
          <p:nvPr/>
        </p:nvPicPr>
        <p:blipFill>
          <a:blip r:embed="rId2"/>
          <a:stretch>
            <a:fillRect/>
          </a:stretch>
        </p:blipFill>
        <p:spPr>
          <a:xfrm>
            <a:off x="0" y="520700"/>
            <a:ext cx="12192000" cy="5816600"/>
          </a:xfrm>
          <a:prstGeom prst="rect">
            <a:avLst/>
          </a:prstGeom>
        </p:spPr>
      </p:pic>
      <p:sp>
        <p:nvSpPr>
          <p:cNvPr id="5" name="TextBox 4">
            <a:extLst>
              <a:ext uri="{FF2B5EF4-FFF2-40B4-BE49-F238E27FC236}">
                <a16:creationId xmlns:a16="http://schemas.microsoft.com/office/drawing/2014/main" id="{D84DED25-8CCB-4507-A56C-4E50EDA3862A}"/>
              </a:ext>
            </a:extLst>
          </p:cNvPr>
          <p:cNvSpPr txBox="1"/>
          <p:nvPr/>
        </p:nvSpPr>
        <p:spPr>
          <a:xfrm>
            <a:off x="5081439" y="4528645"/>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849072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49F66-87E6-49AD-A62B-8D21BF72E749}"/>
              </a:ext>
            </a:extLst>
          </p:cNvPr>
          <p:cNvPicPr>
            <a:picLocks noChangeAspect="1"/>
          </p:cNvPicPr>
          <p:nvPr/>
        </p:nvPicPr>
        <p:blipFill>
          <a:blip r:embed="rId2"/>
          <a:stretch>
            <a:fillRect/>
          </a:stretch>
        </p:blipFill>
        <p:spPr>
          <a:xfrm>
            <a:off x="0" y="19050"/>
            <a:ext cx="12192000" cy="6819900"/>
          </a:xfrm>
          <a:prstGeom prst="rect">
            <a:avLst/>
          </a:prstGeom>
        </p:spPr>
      </p:pic>
      <p:sp>
        <p:nvSpPr>
          <p:cNvPr id="5" name="TextBox 4">
            <a:extLst>
              <a:ext uri="{FF2B5EF4-FFF2-40B4-BE49-F238E27FC236}">
                <a16:creationId xmlns:a16="http://schemas.microsoft.com/office/drawing/2014/main" id="{E671F5A4-747C-4518-974A-0C0CC9DB31B9}"/>
              </a:ext>
            </a:extLst>
          </p:cNvPr>
          <p:cNvSpPr txBox="1"/>
          <p:nvPr/>
        </p:nvSpPr>
        <p:spPr>
          <a:xfrm>
            <a:off x="3297518"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
        <p:nvSpPr>
          <p:cNvPr id="6" name="TextBox 5">
            <a:extLst>
              <a:ext uri="{FF2B5EF4-FFF2-40B4-BE49-F238E27FC236}">
                <a16:creationId xmlns:a16="http://schemas.microsoft.com/office/drawing/2014/main" id="{038AC88F-78CF-490D-84BE-9DCE5E890F01}"/>
              </a:ext>
            </a:extLst>
          </p:cNvPr>
          <p:cNvSpPr txBox="1"/>
          <p:nvPr/>
        </p:nvSpPr>
        <p:spPr>
          <a:xfrm>
            <a:off x="7744759" y="4074249"/>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1258129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BC898-AB03-4341-B795-3C2983B248D7}"/>
              </a:ext>
            </a:extLst>
          </p:cNvPr>
          <p:cNvPicPr>
            <a:picLocks noChangeAspect="1"/>
          </p:cNvPicPr>
          <p:nvPr/>
        </p:nvPicPr>
        <p:blipFill>
          <a:blip r:embed="rId2"/>
          <a:stretch>
            <a:fillRect/>
          </a:stretch>
        </p:blipFill>
        <p:spPr>
          <a:xfrm>
            <a:off x="0" y="1327150"/>
            <a:ext cx="12192000" cy="4203700"/>
          </a:xfrm>
          <a:prstGeom prst="rect">
            <a:avLst/>
          </a:prstGeom>
        </p:spPr>
      </p:pic>
      <p:sp>
        <p:nvSpPr>
          <p:cNvPr id="5" name="TextBox 4">
            <a:extLst>
              <a:ext uri="{FF2B5EF4-FFF2-40B4-BE49-F238E27FC236}">
                <a16:creationId xmlns:a16="http://schemas.microsoft.com/office/drawing/2014/main" id="{D21868A0-13EC-4986-B88C-3E36AD1828A8}"/>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2595198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F81A1-4F39-4DC1-B96E-040F3197752E}"/>
              </a:ext>
            </a:extLst>
          </p:cNvPr>
          <p:cNvPicPr>
            <a:picLocks noChangeAspect="1"/>
          </p:cNvPicPr>
          <p:nvPr/>
        </p:nvPicPr>
        <p:blipFill>
          <a:blip r:embed="rId2"/>
          <a:stretch>
            <a:fillRect/>
          </a:stretch>
        </p:blipFill>
        <p:spPr>
          <a:xfrm>
            <a:off x="0" y="774700"/>
            <a:ext cx="12192000" cy="5308600"/>
          </a:xfrm>
          <a:prstGeom prst="rect">
            <a:avLst/>
          </a:prstGeom>
        </p:spPr>
      </p:pic>
      <p:sp>
        <p:nvSpPr>
          <p:cNvPr id="5" name="TextBox 4">
            <a:extLst>
              <a:ext uri="{FF2B5EF4-FFF2-40B4-BE49-F238E27FC236}">
                <a16:creationId xmlns:a16="http://schemas.microsoft.com/office/drawing/2014/main" id="{26007A6B-46F4-48E4-915B-E07536D942F1}"/>
              </a:ext>
            </a:extLst>
          </p:cNvPr>
          <p:cNvSpPr txBox="1"/>
          <p:nvPr/>
        </p:nvSpPr>
        <p:spPr>
          <a:xfrm>
            <a:off x="5081439" y="3244334"/>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1328626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4397C-DB7B-4C73-96A6-42B631A3185A}"/>
              </a:ext>
            </a:extLst>
          </p:cNvPr>
          <p:cNvPicPr>
            <a:picLocks noChangeAspect="1"/>
          </p:cNvPicPr>
          <p:nvPr/>
        </p:nvPicPr>
        <p:blipFill>
          <a:blip r:embed="rId2"/>
          <a:stretch>
            <a:fillRect/>
          </a:stretch>
        </p:blipFill>
        <p:spPr>
          <a:xfrm>
            <a:off x="263247" y="0"/>
            <a:ext cx="11665506" cy="6858000"/>
          </a:xfrm>
          <a:prstGeom prst="rect">
            <a:avLst/>
          </a:prstGeom>
        </p:spPr>
      </p:pic>
    </p:spTree>
    <p:extLst>
      <p:ext uri="{BB962C8B-B14F-4D97-AF65-F5344CB8AC3E}">
        <p14:creationId xmlns:p14="http://schemas.microsoft.com/office/powerpoint/2010/main" val="270825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22B956F-567A-4D6D-9E29-168BEC9C0231}"/>
                  </a:ext>
                </a:extLst>
              </p:cNvPr>
              <p:cNvSpPr txBox="1"/>
              <p:nvPr/>
            </p:nvSpPr>
            <p:spPr>
              <a:xfrm>
                <a:off x="6697829" y="3418576"/>
                <a:ext cx="3472775" cy="1292662"/>
              </a:xfrm>
              <a:prstGeom prst="rect">
                <a:avLst/>
              </a:prstGeom>
              <a:noFill/>
            </p:spPr>
            <p:txBody>
              <a:bodyPr wrap="square" rtlCol="0">
                <a:spAutoFit/>
              </a:bodyPr>
              <a:lstStyle/>
              <a:p>
                <a:r>
                  <a:rPr lang="en-US" dirty="0"/>
                  <a:t>point estimate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dist.score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SE)</a:t>
                </a:r>
              </a:p>
              <a:p>
                <a:r>
                  <a:rPr lang="en-US" sz="2000" dirty="0"/>
                  <a:t>= 12.32</a:t>
                </a:r>
                <a:r>
                  <a:rPr lang="en-US" sz="2000" dirty="0">
                    <a:ea typeface="Cambria Math" panose="02040503050406030204" pitchFamily="18" charset="0"/>
                  </a:rPr>
                  <a:t> </a:t>
                </a:r>
                <a14:m>
                  <m:oMath xmlns:m="http://schemas.openxmlformats.org/officeDocument/2006/math">
                    <m:r>
                      <a:rPr lang="en-US" sz="2000" b="0" i="1">
                        <a:latin typeface="Cambria Math" panose="02040503050406030204" pitchFamily="18" charset="0"/>
                        <a:ea typeface="Cambria Math" panose="02040503050406030204" pitchFamily="18" charset="0"/>
                      </a:rPr>
                      <m:t>±</m:t>
                    </m:r>
                  </m:oMath>
                </a14:m>
                <a:r>
                  <a:rPr lang="en-US" sz="2000" dirty="0"/>
                  <a:t> (1.96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1.816)</a:t>
                </a:r>
              </a:p>
              <a:p>
                <a:r>
                  <a:rPr lang="en-US" sz="2000" b="1" dirty="0"/>
                  <a:t>= 12.32</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b="1" dirty="0"/>
                  <a:t> 3.56</a:t>
                </a:r>
              </a:p>
              <a:p>
                <a:endParaRPr lang="en-US" sz="2000" dirty="0"/>
              </a:p>
            </p:txBody>
          </p:sp>
        </mc:Choice>
        <mc:Fallback xmlns="">
          <p:sp>
            <p:nvSpPr>
              <p:cNvPr id="31" name="TextBox 30">
                <a:extLst>
                  <a:ext uri="{FF2B5EF4-FFF2-40B4-BE49-F238E27FC236}">
                    <a16:creationId xmlns:a16="http://schemas.microsoft.com/office/drawing/2014/main" id="{522B956F-567A-4D6D-9E29-168BEC9C0231}"/>
                  </a:ext>
                </a:extLst>
              </p:cNvPr>
              <p:cNvSpPr txBox="1">
                <a:spLocks noRot="1" noChangeAspect="1" noMove="1" noResize="1" noEditPoints="1" noAdjustHandles="1" noChangeArrowheads="1" noChangeShapeType="1" noTextEdit="1"/>
              </p:cNvSpPr>
              <p:nvPr/>
            </p:nvSpPr>
            <p:spPr>
              <a:xfrm>
                <a:off x="6697829" y="3418576"/>
                <a:ext cx="3472775" cy="1292662"/>
              </a:xfrm>
              <a:prstGeom prst="rect">
                <a:avLst/>
              </a:prstGeom>
              <a:blipFill>
                <a:blip r:embed="rId3"/>
                <a:stretch>
                  <a:fillRect l="-1933" t="-283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2F98534-2D8C-4178-8731-482DAD4FA64E}"/>
              </a:ext>
            </a:extLst>
          </p:cNvPr>
          <p:cNvSpPr/>
          <p:nvPr/>
        </p:nvSpPr>
        <p:spPr>
          <a:xfrm>
            <a:off x="8473440" y="3424890"/>
            <a:ext cx="918630" cy="3477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B93641-7968-4E25-97A9-DC86C6594EF9}"/>
              </a:ext>
            </a:extLst>
          </p:cNvPr>
          <p:cNvCxnSpPr>
            <a:cxnSpLocks/>
            <a:stCxn id="32" idx="1"/>
          </p:cNvCxnSpPr>
          <p:nvPr/>
        </p:nvCxnSpPr>
        <p:spPr>
          <a:xfrm flipH="1" flipV="1">
            <a:off x="8274396" y="2824771"/>
            <a:ext cx="333574" cy="651046"/>
          </a:xfrm>
          <a:prstGeom prst="straightConnector1">
            <a:avLst/>
          </a:prstGeom>
          <a:ln w="22225">
            <a:tailEnd type="triangle" w="med"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CFD3B0-F8EB-45F0-8CBA-1BD7394B0F2F}"/>
              </a:ext>
            </a:extLst>
          </p:cNvPr>
          <p:cNvSpPr txBox="1"/>
          <p:nvPr/>
        </p:nvSpPr>
        <p:spPr>
          <a:xfrm>
            <a:off x="6697829" y="2034008"/>
            <a:ext cx="4305886" cy="830997"/>
          </a:xfrm>
          <a:prstGeom prst="rect">
            <a:avLst/>
          </a:prstGeom>
          <a:noFill/>
        </p:spPr>
        <p:txBody>
          <a:bodyPr wrap="square" rtlCol="0">
            <a:spAutoFit/>
          </a:bodyPr>
          <a:lstStyle/>
          <a:p>
            <a:r>
              <a:rPr lang="en-US" sz="1600" dirty="0">
                <a:solidFill>
                  <a:schemeClr val="accent1"/>
                </a:solidFill>
              </a:rPr>
              <a:t>Depends on type of distribution. Tells how many standard deviation away is the limit from the center</a:t>
            </a:r>
          </a:p>
        </p:txBody>
      </p:sp>
      <p:sp>
        <p:nvSpPr>
          <p:cNvPr id="38" name="Oval 37">
            <a:extLst>
              <a:ext uri="{FF2B5EF4-FFF2-40B4-BE49-F238E27FC236}">
                <a16:creationId xmlns:a16="http://schemas.microsoft.com/office/drawing/2014/main" id="{30886C7F-08A2-489E-A218-9B33E4722F90}"/>
              </a:ext>
            </a:extLst>
          </p:cNvPr>
          <p:cNvSpPr/>
          <p:nvPr/>
        </p:nvSpPr>
        <p:spPr>
          <a:xfrm>
            <a:off x="9600321" y="3409649"/>
            <a:ext cx="362032" cy="421793"/>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BE47DE-4B21-4126-9EF0-EB74D56CF0CE}"/>
              </a:ext>
            </a:extLst>
          </p:cNvPr>
          <p:cNvCxnSpPr>
            <a:cxnSpLocks/>
            <a:stCxn id="38" idx="4"/>
          </p:cNvCxnSpPr>
          <p:nvPr/>
        </p:nvCxnSpPr>
        <p:spPr>
          <a:xfrm flipH="1">
            <a:off x="9199880" y="3831442"/>
            <a:ext cx="581457" cy="842158"/>
          </a:xfrm>
          <a:prstGeom prst="straightConnector1">
            <a:avLst/>
          </a:prstGeom>
          <a:ln w="22225">
            <a:solidFill>
              <a:schemeClr val="accent6"/>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EDAFBF-F205-4F6A-BF0E-530156D32A54}"/>
                  </a:ext>
                </a:extLst>
              </p:cNvPr>
              <p:cNvSpPr txBox="1"/>
              <p:nvPr/>
            </p:nvSpPr>
            <p:spPr>
              <a:xfrm>
                <a:off x="6707684" y="4785281"/>
                <a:ext cx="4459348" cy="1171026"/>
              </a:xfrm>
              <a:prstGeom prst="rect">
                <a:avLst/>
              </a:prstGeom>
              <a:noFill/>
            </p:spPr>
            <p:txBody>
              <a:bodyPr wrap="square" rtlCol="0">
                <a:spAutoFit/>
              </a:bodyPr>
              <a:lstStyle/>
              <a:p>
                <a:r>
                  <a:rPr lang="en-US" sz="1600" dirty="0">
                    <a:solidFill>
                      <a:schemeClr val="accent6"/>
                    </a:solidFill>
                  </a:rPr>
                  <a:t>Depends on type of statistic you want to compute.</a:t>
                </a:r>
              </a:p>
              <a:p>
                <a:endParaRPr lang="en-US" sz="1600" dirty="0">
                  <a:solidFill>
                    <a:schemeClr val="accent6"/>
                  </a:solidFill>
                </a:endParaRPr>
              </a:p>
              <a:p>
                <a:r>
                  <a:rPr lang="en-US" sz="1600" dirty="0">
                    <a:solidFill>
                      <a:schemeClr val="accent6"/>
                    </a:solidFill>
                  </a:rPr>
                  <a:t>For sample mean (</a:t>
                </a:r>
                <a14:m>
                  <m:oMath xmlns:m="http://schemas.openxmlformats.org/officeDocument/2006/math">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acc>
                          <m:accPr>
                            <m:chr m:val="̅"/>
                            <m:ctrlPr>
                              <a:rPr lang="en-US" sz="1600" i="1" smtClean="0">
                                <a:solidFill>
                                  <a:schemeClr val="accent6"/>
                                </a:solidFill>
                                <a:latin typeface="Cambria Math" panose="02040503050406030204" pitchFamily="18" charset="0"/>
                              </a:rPr>
                            </m:ctrlPr>
                          </m:accPr>
                          <m:e>
                            <m:r>
                              <a:rPr lang="en-US" sz="1600" b="0" i="1" smtClean="0">
                                <a:solidFill>
                                  <a:schemeClr val="accent6"/>
                                </a:solidFill>
                                <a:latin typeface="Cambria Math" panose="02040503050406030204" pitchFamily="18" charset="0"/>
                              </a:rPr>
                              <m:t>𝑥</m:t>
                            </m:r>
                          </m:e>
                        </m:acc>
                      </m:sub>
                    </m:sSub>
                    <m:r>
                      <a:rPr lang="en-US" sz="1600" b="0" i="1" smtClean="0">
                        <a:solidFill>
                          <a:schemeClr val="accent6"/>
                        </a:solidFill>
                        <a:latin typeface="Cambria Math" panose="02040503050406030204" pitchFamily="18" charset="0"/>
                      </a:rPr>
                      <m:t>=</m:t>
                    </m:r>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𝑠</m:t>
                        </m:r>
                      </m:num>
                      <m:den>
                        <m:rad>
                          <m:radPr>
                            <m:degHide m:val="on"/>
                            <m:ctrlPr>
                              <a:rPr lang="en-US" sz="1600" b="0" i="1" smtClean="0">
                                <a:solidFill>
                                  <a:schemeClr val="accent6"/>
                                </a:solidFill>
                                <a:latin typeface="Cambria Math" panose="02040503050406030204" pitchFamily="18" charset="0"/>
                              </a:rPr>
                            </m:ctrlPr>
                          </m:radPr>
                          <m:deg/>
                          <m:e>
                            <m:r>
                              <a:rPr lang="en-US" sz="1600" b="0" i="1" smtClean="0">
                                <a:solidFill>
                                  <a:schemeClr val="accent6"/>
                                </a:solidFill>
                                <a:latin typeface="Cambria Math" panose="02040503050406030204" pitchFamily="18" charset="0"/>
                              </a:rPr>
                              <m:t>𝑁</m:t>
                            </m:r>
                          </m:e>
                        </m:rad>
                      </m:den>
                    </m:f>
                  </m:oMath>
                </a14:m>
                <a:endParaRPr lang="en-US" sz="1600" dirty="0">
                  <a:solidFill>
                    <a:schemeClr val="accent6"/>
                  </a:solidFill>
                </a:endParaRPr>
              </a:p>
              <a:p>
                <a:r>
                  <a:rPr lang="en-US" sz="1600" dirty="0">
                    <a:solidFill>
                      <a:schemeClr val="accent6"/>
                    </a:solidFill>
                  </a:rPr>
                  <a:t>For sample proportion (</a:t>
                </a:r>
                <a14:m>
                  <m:oMath xmlns:m="http://schemas.openxmlformats.org/officeDocument/2006/math">
                    <m:r>
                      <a:rPr lang="en-US" sz="1600" b="0" i="1" smtClean="0">
                        <a:solidFill>
                          <a:schemeClr val="accent6"/>
                        </a:solidFill>
                        <a:latin typeface="Cambria Math" panose="02040503050406030204" pitchFamily="18" charset="0"/>
                      </a:rPr>
                      <m:t>𝑝</m:t>
                    </m:r>
                  </m:oMath>
                </a14:m>
                <a:r>
                  <a:rPr lang="en-US" sz="1600" dirty="0">
                    <a:solidFill>
                      <a:schemeClr val="accent6"/>
                    </a:solidFill>
                  </a:rPr>
                  <a:t>): </a:t>
                </a:r>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𝑆𝐸</m:t>
                        </m:r>
                      </m:e>
                      <m:sub>
                        <m:r>
                          <a:rPr lang="en-US" sz="1600" b="0" i="1" smtClean="0">
                            <a:solidFill>
                              <a:schemeClr val="accent6"/>
                            </a:solidFill>
                            <a:latin typeface="Cambria Math" panose="02040503050406030204" pitchFamily="18" charset="0"/>
                          </a:rPr>
                          <m:t>𝑝</m:t>
                        </m:r>
                      </m:sub>
                    </m:sSub>
                    <m:r>
                      <a:rPr lang="en-US" sz="1600" b="0" i="1" smtClean="0">
                        <a:solidFill>
                          <a:schemeClr val="accent6"/>
                        </a:solidFill>
                        <a:latin typeface="Cambria Math" panose="02040503050406030204" pitchFamily="18" charset="0"/>
                      </a:rPr>
                      <m:t>=</m:t>
                    </m:r>
                    <m:rad>
                      <m:radPr>
                        <m:degHide m:val="on"/>
                        <m:ctrlPr>
                          <a:rPr lang="en-US" sz="1600" b="0" i="1" smtClean="0">
                            <a:solidFill>
                              <a:schemeClr val="accent6"/>
                            </a:solidFill>
                            <a:latin typeface="Cambria Math" panose="02040503050406030204" pitchFamily="18" charset="0"/>
                          </a:rPr>
                        </m:ctrlPr>
                      </m:radPr>
                      <m:deg/>
                      <m:e>
                        <m:f>
                          <m:fPr>
                            <m:type m:val="lin"/>
                            <m:ctrlPr>
                              <a:rPr lang="en-US" sz="1600" b="0" i="1" smtClean="0">
                                <a:solidFill>
                                  <a:schemeClr val="accent6"/>
                                </a:solidFill>
                                <a:latin typeface="Cambria Math" panose="02040503050406030204" pitchFamily="18" charset="0"/>
                              </a:rPr>
                            </m:ctrlPr>
                          </m:fPr>
                          <m:num>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(1−</m:t>
                            </m:r>
                            <m:r>
                              <a:rPr lang="en-US" sz="1600" b="0" i="1" smtClean="0">
                                <a:solidFill>
                                  <a:schemeClr val="accent6"/>
                                </a:solidFill>
                                <a:latin typeface="Cambria Math" panose="02040503050406030204" pitchFamily="18" charset="0"/>
                              </a:rPr>
                              <m:t>𝑝</m:t>
                            </m:r>
                            <m:r>
                              <a:rPr lang="en-US" sz="1600" b="0" i="1" smtClean="0">
                                <a:solidFill>
                                  <a:schemeClr val="accent6"/>
                                </a:solidFill>
                                <a:latin typeface="Cambria Math" panose="02040503050406030204" pitchFamily="18" charset="0"/>
                              </a:rPr>
                              <m:t>)</m:t>
                            </m:r>
                          </m:num>
                          <m:den>
                            <m:r>
                              <a:rPr lang="en-US" sz="1600" b="0" i="1" smtClean="0">
                                <a:solidFill>
                                  <a:schemeClr val="accent6"/>
                                </a:solidFill>
                                <a:latin typeface="Cambria Math" panose="02040503050406030204" pitchFamily="18" charset="0"/>
                              </a:rPr>
                              <m:t>𝑁</m:t>
                            </m:r>
                          </m:den>
                        </m:f>
                      </m:e>
                    </m:rad>
                  </m:oMath>
                </a14:m>
                <a:endParaRPr lang="en-US" sz="1600" dirty="0">
                  <a:solidFill>
                    <a:schemeClr val="accent6"/>
                  </a:solidFill>
                </a:endParaRPr>
              </a:p>
            </p:txBody>
          </p:sp>
        </mc:Choice>
        <mc:Fallback xmlns="">
          <p:sp>
            <p:nvSpPr>
              <p:cNvPr id="42" name="TextBox 41">
                <a:extLst>
                  <a:ext uri="{FF2B5EF4-FFF2-40B4-BE49-F238E27FC236}">
                    <a16:creationId xmlns:a16="http://schemas.microsoft.com/office/drawing/2014/main" id="{D9EDAFBF-F205-4F6A-BF0E-530156D32A54}"/>
                  </a:ext>
                </a:extLst>
              </p:cNvPr>
              <p:cNvSpPr txBox="1">
                <a:spLocks noRot="1" noChangeAspect="1" noMove="1" noResize="1" noEditPoints="1" noAdjustHandles="1" noChangeArrowheads="1" noChangeShapeType="1" noTextEdit="1"/>
              </p:cNvSpPr>
              <p:nvPr/>
            </p:nvSpPr>
            <p:spPr>
              <a:xfrm>
                <a:off x="6707684" y="4785281"/>
                <a:ext cx="4459348" cy="1171026"/>
              </a:xfrm>
              <a:prstGeom prst="rect">
                <a:avLst/>
              </a:prstGeom>
              <a:blipFill>
                <a:blip r:embed="rId4"/>
                <a:stretch>
                  <a:fillRect l="-683" t="-1563" r="-2596" b="-44792"/>
                </a:stretch>
              </a:blipFill>
            </p:spPr>
            <p:txBody>
              <a:bodyPr/>
              <a:lstStyle/>
              <a:p>
                <a:r>
                  <a:rPr lang="en-US">
                    <a:noFill/>
                  </a:rPr>
                  <a:t> </a:t>
                </a:r>
              </a:p>
            </p:txBody>
          </p:sp>
        </mc:Fallback>
      </mc:AlternateContent>
    </p:spTree>
    <p:extLst>
      <p:ext uri="{BB962C8B-B14F-4D97-AF65-F5344CB8AC3E}">
        <p14:creationId xmlns:p14="http://schemas.microsoft.com/office/powerpoint/2010/main" val="109495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6BA787-8BCC-8343-B164-BACFB3E19DFB}"/>
              </a:ext>
            </a:extLst>
          </p:cNvPr>
          <p:cNvPicPr>
            <a:picLocks noChangeAspect="1"/>
          </p:cNvPicPr>
          <p:nvPr/>
        </p:nvPicPr>
        <p:blipFill>
          <a:blip r:embed="rId2"/>
          <a:stretch>
            <a:fillRect/>
          </a:stretch>
        </p:blipFill>
        <p:spPr>
          <a:xfrm>
            <a:off x="2673350" y="1739900"/>
            <a:ext cx="6845300" cy="3378200"/>
          </a:xfrm>
          <a:prstGeom prst="rect">
            <a:avLst/>
          </a:prstGeom>
        </p:spPr>
      </p:pic>
      <p:cxnSp>
        <p:nvCxnSpPr>
          <p:cNvPr id="9" name="Straight Connector 8">
            <a:extLst>
              <a:ext uri="{FF2B5EF4-FFF2-40B4-BE49-F238E27FC236}">
                <a16:creationId xmlns:a16="http://schemas.microsoft.com/office/drawing/2014/main" id="{961B7516-8D0C-6A4F-8EA0-17B540B1442E}"/>
              </a:ext>
            </a:extLst>
          </p:cNvPr>
          <p:cNvCxnSpPr>
            <a:cxnSpLocks/>
          </p:cNvCxnSpPr>
          <p:nvPr/>
        </p:nvCxnSpPr>
        <p:spPr>
          <a:xfrm>
            <a:off x="5653056" y="1931928"/>
            <a:ext cx="0" cy="3091683"/>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7698BB-7C28-3543-AB32-625CE3FBF40C}"/>
              </a:ext>
            </a:extLst>
          </p:cNvPr>
          <p:cNvCxnSpPr>
            <a:cxnSpLocks/>
          </p:cNvCxnSpPr>
          <p:nvPr/>
        </p:nvCxnSpPr>
        <p:spPr>
          <a:xfrm>
            <a:off x="5881656" y="1524000"/>
            <a:ext cx="0" cy="3499611"/>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22F018-A0BF-F94E-AF9B-38EE067742B4}"/>
              </a:ext>
            </a:extLst>
          </p:cNvPr>
          <p:cNvCxnSpPr>
            <a:cxnSpLocks/>
          </p:cNvCxnSpPr>
          <p:nvPr/>
        </p:nvCxnSpPr>
        <p:spPr>
          <a:xfrm flipH="1">
            <a:off x="5030756" y="1930400"/>
            <a:ext cx="1268444" cy="0"/>
          </a:xfrm>
          <a:prstGeom prst="line">
            <a:avLst/>
          </a:prstGeom>
          <a:ln w="3175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Left Bracket 18">
            <a:extLst>
              <a:ext uri="{FF2B5EF4-FFF2-40B4-BE49-F238E27FC236}">
                <a16:creationId xmlns:a16="http://schemas.microsoft.com/office/drawing/2014/main" id="{ADC7A67F-CEA7-0B4B-BD7A-192C1E7A2BDD}"/>
              </a:ext>
            </a:extLst>
          </p:cNvPr>
          <p:cNvSpPr/>
          <p:nvPr/>
        </p:nvSpPr>
        <p:spPr>
          <a:xfrm>
            <a:off x="5035838" y="1490471"/>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0239EF7-D4CE-304E-B148-F0B712A5BAF2}"/>
              </a:ext>
            </a:extLst>
          </p:cNvPr>
          <p:cNvSpPr/>
          <p:nvPr/>
        </p:nvSpPr>
        <p:spPr>
          <a:xfrm rot="10800000">
            <a:off x="6251228" y="1485900"/>
            <a:ext cx="45719" cy="879858"/>
          </a:xfrm>
          <a:prstGeom prst="leftBracket">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20880FC-DCB7-EB4D-A249-B9EF85E46978}"/>
              </a:ext>
            </a:extLst>
          </p:cNvPr>
          <p:cNvCxnSpPr>
            <a:cxnSpLocks/>
          </p:cNvCxnSpPr>
          <p:nvPr/>
        </p:nvCxnSpPr>
        <p:spPr>
          <a:xfrm flipV="1">
            <a:off x="4759061" y="2032002"/>
            <a:ext cx="780332" cy="937007"/>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3CBF6A8-BB50-3445-A324-7180B5376258}"/>
              </a:ext>
            </a:extLst>
          </p:cNvPr>
          <p:cNvCxnSpPr>
            <a:cxnSpLocks/>
          </p:cNvCxnSpPr>
          <p:nvPr/>
        </p:nvCxnSpPr>
        <p:spPr>
          <a:xfrm flipV="1">
            <a:off x="4759061" y="4086605"/>
            <a:ext cx="780332" cy="3837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A0611A9A-6B8A-B84B-874F-6EE76064A32E}"/>
                  </a:ext>
                </a:extLst>
              </p:cNvPr>
              <p:cNvSpPr/>
              <p:nvPr/>
            </p:nvSpPr>
            <p:spPr>
              <a:xfrm>
                <a:off x="3233773" y="4264409"/>
                <a:ext cx="1573107" cy="625091"/>
              </a:xfrm>
              <a:prstGeom prst="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solidFill>
                  </a:rPr>
                  <a:t>Sample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m:t>
                      </m:r>
                    </m:oMath>
                  </m:oMathPara>
                </a14:m>
                <a:endParaRPr lang="en-US" sz="1700" dirty="0">
                  <a:solidFill>
                    <a:schemeClr val="tx1"/>
                  </a:solidFill>
                </a:endParaRPr>
              </a:p>
            </p:txBody>
          </p:sp>
        </mc:Choice>
        <mc:Fallback>
          <p:sp>
            <p:nvSpPr>
              <p:cNvPr id="38" name="Rectangle 37">
                <a:extLst>
                  <a:ext uri="{FF2B5EF4-FFF2-40B4-BE49-F238E27FC236}">
                    <a16:creationId xmlns:a16="http://schemas.microsoft.com/office/drawing/2014/main" id="{A0611A9A-6B8A-B84B-874F-6EE76064A32E}"/>
                  </a:ext>
                </a:extLst>
              </p:cNvPr>
              <p:cNvSpPr>
                <a:spLocks noRot="1" noChangeAspect="1" noMove="1" noResize="1" noEditPoints="1" noAdjustHandles="1" noChangeArrowheads="1" noChangeShapeType="1" noTextEdit="1"/>
              </p:cNvSpPr>
              <p:nvPr/>
            </p:nvSpPr>
            <p:spPr>
              <a:xfrm>
                <a:off x="3233773" y="4264409"/>
                <a:ext cx="1573107" cy="625091"/>
              </a:xfrm>
              <a:prstGeom prst="rect">
                <a:avLst/>
              </a:prstGeom>
              <a:blipFill>
                <a:blip r:embed="rId3"/>
                <a:stretch>
                  <a:fillRect/>
                </a:stretch>
              </a:blipFill>
              <a:ln w="28575">
                <a:solidFill>
                  <a:schemeClr val="accent6"/>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19D93B-EB44-5148-93AA-12CADA2CC145}"/>
              </a:ext>
            </a:extLst>
          </p:cNvPr>
          <p:cNvCxnSpPr>
            <a:cxnSpLocks/>
          </p:cNvCxnSpPr>
          <p:nvPr/>
        </p:nvCxnSpPr>
        <p:spPr>
          <a:xfrm flipH="1" flipV="1">
            <a:off x="5938805" y="3273805"/>
            <a:ext cx="652495" cy="5615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AF40099-CF48-214A-8B77-BFB914AC078F}"/>
              </a:ext>
            </a:extLst>
          </p:cNvPr>
          <p:cNvSpPr txBox="1"/>
          <p:nvPr/>
        </p:nvSpPr>
        <p:spPr>
          <a:xfrm>
            <a:off x="3617573" y="664627"/>
            <a:ext cx="4528166" cy="630942"/>
          </a:xfrm>
          <a:prstGeom prst="rect">
            <a:avLst/>
          </a:prstGeom>
          <a:noFill/>
        </p:spPr>
        <p:txBody>
          <a:bodyPr wrap="square" rtlCol="0">
            <a:spAutoFit/>
          </a:bodyPr>
          <a:lstStyle/>
          <a:p>
            <a:pPr algn="ctr"/>
            <a:r>
              <a:rPr lang="en-US" sz="2000" b="1" dirty="0"/>
              <a:t>Distribution of Population</a:t>
            </a:r>
          </a:p>
          <a:p>
            <a:pPr algn="ctr"/>
            <a:r>
              <a:rPr lang="en-US" sz="1500" dirty="0"/>
              <a:t>falls between 4.70 and 24.42</a:t>
            </a:r>
          </a:p>
        </p:txBody>
      </p:sp>
      <p:cxnSp>
        <p:nvCxnSpPr>
          <p:cNvPr id="48" name="Straight Connector 47">
            <a:extLst>
              <a:ext uri="{FF2B5EF4-FFF2-40B4-BE49-F238E27FC236}">
                <a16:creationId xmlns:a16="http://schemas.microsoft.com/office/drawing/2014/main" id="{A3C0AD01-2372-374C-89E9-6CFF698F5823}"/>
              </a:ext>
            </a:extLst>
          </p:cNvPr>
          <p:cNvCxnSpPr>
            <a:cxnSpLocks/>
          </p:cNvCxnSpPr>
          <p:nvPr/>
        </p:nvCxnSpPr>
        <p:spPr>
          <a:xfrm>
            <a:off x="2857206" y="1437400"/>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B009D9-5E32-054B-AB85-5E81C0CC702A}"/>
              </a:ext>
            </a:extLst>
          </p:cNvPr>
          <p:cNvSpPr txBox="1"/>
          <p:nvPr/>
        </p:nvSpPr>
        <p:spPr>
          <a:xfrm>
            <a:off x="2530048" y="1094947"/>
            <a:ext cx="679719" cy="307777"/>
          </a:xfrm>
          <a:prstGeom prst="rect">
            <a:avLst/>
          </a:prstGeom>
          <a:noFill/>
        </p:spPr>
        <p:txBody>
          <a:bodyPr wrap="square" rtlCol="0">
            <a:spAutoFit/>
          </a:bodyPr>
          <a:lstStyle/>
          <a:p>
            <a:pPr algn="ctr"/>
            <a:r>
              <a:rPr lang="en-US" sz="1400" dirty="0"/>
              <a:t>4.70</a:t>
            </a:r>
          </a:p>
        </p:txBody>
      </p:sp>
      <p:sp>
        <p:nvSpPr>
          <p:cNvPr id="50" name="Rectangle 49">
            <a:extLst>
              <a:ext uri="{FF2B5EF4-FFF2-40B4-BE49-F238E27FC236}">
                <a16:creationId xmlns:a16="http://schemas.microsoft.com/office/drawing/2014/main" id="{C7702BEF-5A71-4447-829A-F198929F02D9}"/>
              </a:ext>
            </a:extLst>
          </p:cNvPr>
          <p:cNvSpPr/>
          <p:nvPr/>
        </p:nvSpPr>
        <p:spPr>
          <a:xfrm>
            <a:off x="2249495" y="802109"/>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F53B138B-799D-4844-BE1B-4924699D4D5A}"/>
                  </a:ext>
                </a:extLst>
              </p:cNvPr>
              <p:cNvSpPr/>
              <p:nvPr/>
            </p:nvSpPr>
            <p:spPr>
              <a:xfrm>
                <a:off x="2699045" y="2689609"/>
                <a:ext cx="2504436" cy="1145791"/>
              </a:xfrm>
              <a:prstGeom prst="rect">
                <a:avLst/>
              </a:prstGeom>
              <a:solidFill>
                <a:schemeClr val="bg1"/>
              </a:solid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6">
                        <a:lumMod val="50000"/>
                      </a:schemeClr>
                    </a:solidFill>
                  </a:rPr>
                  <a:t>95% Conf. Int. of Mean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12.32 </m:t>
                      </m:r>
                      <m:r>
                        <a:rPr lang="en-US" sz="1700" b="0" i="1">
                          <a:solidFill>
                            <a:schemeClr val="tx1"/>
                          </a:solidFill>
                          <a:latin typeface="Cambria Math" panose="02040503050406030204" pitchFamily="18" charset="0"/>
                          <a:ea typeface="Cambria Math" panose="02040503050406030204" pitchFamily="18" charset="0"/>
                        </a:rPr>
                        <m:t>±3.56</m:t>
                      </m:r>
                    </m:oMath>
                  </m:oMathPara>
                </a14:m>
                <a:endParaRPr lang="en-US" sz="1700" dirty="0">
                  <a:solidFill>
                    <a:schemeClr val="tx1"/>
                  </a:solidFill>
                </a:endParaRPr>
              </a:p>
              <a:p>
                <a:pPr algn="ctr"/>
                <a:endParaRPr lang="en-US" sz="17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700" i="1" smtClean="0">
                          <a:solidFill>
                            <a:schemeClr val="tx1"/>
                          </a:solidFill>
                          <a:latin typeface="Cambria Math" panose="02040503050406030204" pitchFamily="18" charset="0"/>
                        </a:rPr>
                        <m:t>8</m:t>
                      </m:r>
                      <m:r>
                        <a:rPr lang="en-US" sz="1700" b="0" i="1" smtClean="0">
                          <a:solidFill>
                            <a:schemeClr val="tx1"/>
                          </a:solidFill>
                          <a:latin typeface="Cambria Math" panose="02040503050406030204" pitchFamily="18" charset="0"/>
                        </a:rPr>
                        <m:t>.76</m:t>
                      </m:r>
                      <m:r>
                        <a:rPr lang="en-US" sz="1700" i="1">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ea typeface="Cambria Math" panose="02040503050406030204" pitchFamily="18" charset="0"/>
                        </a:rPr>
                        <m:t>15.88</m:t>
                      </m:r>
                    </m:oMath>
                  </m:oMathPara>
                </a14:m>
                <a:endParaRPr lang="en-US" sz="1700" dirty="0">
                  <a:solidFill>
                    <a:schemeClr val="tx1"/>
                  </a:solidFill>
                </a:endParaRPr>
              </a:p>
            </p:txBody>
          </p:sp>
        </mc:Choice>
        <mc:Fallback>
          <p:sp>
            <p:nvSpPr>
              <p:cNvPr id="29" name="Rectangle 28">
                <a:extLst>
                  <a:ext uri="{FF2B5EF4-FFF2-40B4-BE49-F238E27FC236}">
                    <a16:creationId xmlns:a16="http://schemas.microsoft.com/office/drawing/2014/main" id="{F53B138B-799D-4844-BE1B-4924699D4D5A}"/>
                  </a:ext>
                </a:extLst>
              </p:cNvPr>
              <p:cNvSpPr>
                <a:spLocks noRot="1" noChangeAspect="1" noMove="1" noResize="1" noEditPoints="1" noAdjustHandles="1" noChangeArrowheads="1" noChangeShapeType="1" noTextEdit="1"/>
              </p:cNvSpPr>
              <p:nvPr/>
            </p:nvSpPr>
            <p:spPr>
              <a:xfrm>
                <a:off x="2699045" y="2689609"/>
                <a:ext cx="2504436" cy="1145791"/>
              </a:xfrm>
              <a:prstGeom prst="rect">
                <a:avLst/>
              </a:prstGeom>
              <a:blipFill>
                <a:blip r:embed="rId4"/>
                <a:stretch>
                  <a:fillRect b="-1064"/>
                </a:stretch>
              </a:blipFill>
              <a:ln w="31750">
                <a:solidFill>
                  <a:schemeClr val="accent6">
                    <a:lumMod val="50000"/>
                  </a:schemeClr>
                </a:solid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86EC6EB2-131E-094B-BABB-188115F07BE0}"/>
              </a:ext>
            </a:extLst>
          </p:cNvPr>
          <p:cNvCxnSpPr>
            <a:cxnSpLocks/>
          </p:cNvCxnSpPr>
          <p:nvPr/>
        </p:nvCxnSpPr>
        <p:spPr>
          <a:xfrm>
            <a:off x="8880706" y="1433978"/>
            <a:ext cx="0" cy="35862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93E894-E80C-244E-B57A-8BF12634A849}"/>
              </a:ext>
            </a:extLst>
          </p:cNvPr>
          <p:cNvSpPr txBox="1"/>
          <p:nvPr/>
        </p:nvSpPr>
        <p:spPr>
          <a:xfrm>
            <a:off x="8553548" y="1091525"/>
            <a:ext cx="679719" cy="307777"/>
          </a:xfrm>
          <a:prstGeom prst="rect">
            <a:avLst/>
          </a:prstGeom>
          <a:noFill/>
        </p:spPr>
        <p:txBody>
          <a:bodyPr wrap="square" rtlCol="0">
            <a:spAutoFit/>
          </a:bodyPr>
          <a:lstStyle/>
          <a:p>
            <a:pPr algn="ctr"/>
            <a:r>
              <a:rPr lang="en-US" sz="1400" dirty="0"/>
              <a:t>24.42</a:t>
            </a:r>
          </a:p>
        </p:txBody>
      </p:sp>
      <p:sp>
        <p:nvSpPr>
          <p:cNvPr id="53" name="Rectangle 52">
            <a:extLst>
              <a:ext uri="{FF2B5EF4-FFF2-40B4-BE49-F238E27FC236}">
                <a16:creationId xmlns:a16="http://schemas.microsoft.com/office/drawing/2014/main" id="{B73A3120-41D0-454A-A65E-1249C1D08216}"/>
              </a:ext>
            </a:extLst>
          </p:cNvPr>
          <p:cNvSpPr/>
          <p:nvPr/>
        </p:nvSpPr>
        <p:spPr>
          <a:xfrm>
            <a:off x="8272995" y="798687"/>
            <a:ext cx="1240822" cy="292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Lower Limit</a:t>
            </a:r>
          </a:p>
        </p:txBody>
      </p:sp>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3DFE1BF8-A1DA-B840-92CF-C468E9E328A7}"/>
                  </a:ext>
                </a:extLst>
              </p:cNvPr>
              <p:cNvSpPr/>
              <p:nvPr/>
            </p:nvSpPr>
            <p:spPr>
              <a:xfrm>
                <a:off x="6481866" y="3477769"/>
                <a:ext cx="2878029" cy="625091"/>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accent2"/>
                    </a:solidFill>
                  </a:rPr>
                  <a:t>Population Mean (unknown)</a:t>
                </a:r>
              </a:p>
              <a:p>
                <a:pPr algn="ctr"/>
                <a14:m>
                  <m:oMathPara xmlns:m="http://schemas.openxmlformats.org/officeDocument/2006/math">
                    <m:oMathParaPr>
                      <m:jc m:val="centerGroup"/>
                    </m:oMathParaPr>
                    <m:oMath xmlns:m="http://schemas.openxmlformats.org/officeDocument/2006/math">
                      <m:r>
                        <a:rPr lang="en-US" sz="1700" b="0" i="1" smtClean="0">
                          <a:solidFill>
                            <a:schemeClr val="tx1"/>
                          </a:solidFill>
                          <a:latin typeface="Cambria Math" panose="02040503050406030204" pitchFamily="18" charset="0"/>
                        </a:rPr>
                        <m:t>14.56</m:t>
                      </m:r>
                    </m:oMath>
                  </m:oMathPara>
                </a14:m>
                <a:endParaRPr lang="en-US" sz="1700" dirty="0">
                  <a:solidFill>
                    <a:schemeClr val="tx1"/>
                  </a:solidFill>
                </a:endParaRPr>
              </a:p>
            </p:txBody>
          </p:sp>
        </mc:Choice>
        <mc:Fallback>
          <p:sp>
            <p:nvSpPr>
              <p:cNvPr id="43" name="Rectangle 42">
                <a:extLst>
                  <a:ext uri="{FF2B5EF4-FFF2-40B4-BE49-F238E27FC236}">
                    <a16:creationId xmlns:a16="http://schemas.microsoft.com/office/drawing/2014/main" id="{3DFE1BF8-A1DA-B840-92CF-C468E9E328A7}"/>
                  </a:ext>
                </a:extLst>
              </p:cNvPr>
              <p:cNvSpPr>
                <a:spLocks noRot="1" noChangeAspect="1" noMove="1" noResize="1" noEditPoints="1" noAdjustHandles="1" noChangeArrowheads="1" noChangeShapeType="1" noTextEdit="1"/>
              </p:cNvSpPr>
              <p:nvPr/>
            </p:nvSpPr>
            <p:spPr>
              <a:xfrm>
                <a:off x="6481866" y="3477769"/>
                <a:ext cx="2878029" cy="625091"/>
              </a:xfrm>
              <a:prstGeom prst="rect">
                <a:avLst/>
              </a:prstGeom>
              <a:blipFill>
                <a:blip r:embed="rId5"/>
                <a:stretch>
                  <a:fillRect/>
                </a:stretch>
              </a:blipFill>
              <a:ln w="28575">
                <a:solidFill>
                  <a:schemeClr val="accent2"/>
                </a:solidFill>
              </a:ln>
            </p:spPr>
            <p:txBody>
              <a:bodyPr/>
              <a:lstStyle/>
              <a:p>
                <a:r>
                  <a:rPr lang="en-US">
                    <a:noFill/>
                  </a:rPr>
                  <a:t> </a:t>
                </a:r>
              </a:p>
            </p:txBody>
          </p:sp>
        </mc:Fallback>
      </mc:AlternateContent>
      <p:sp>
        <p:nvSpPr>
          <p:cNvPr id="54" name="Rectangle 53">
            <a:extLst>
              <a:ext uri="{FF2B5EF4-FFF2-40B4-BE49-F238E27FC236}">
                <a16:creationId xmlns:a16="http://schemas.microsoft.com/office/drawing/2014/main" id="{34E9BC02-C301-E54C-8F32-F489EEAA6357}"/>
              </a:ext>
            </a:extLst>
          </p:cNvPr>
          <p:cNvSpPr/>
          <p:nvPr/>
        </p:nvSpPr>
        <p:spPr>
          <a:xfrm>
            <a:off x="8893406" y="4889500"/>
            <a:ext cx="1469794" cy="135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7F874C-5283-B442-8C52-92E40362542E}"/>
              </a:ext>
            </a:extLst>
          </p:cNvPr>
          <p:cNvSpPr txBox="1"/>
          <p:nvPr/>
        </p:nvSpPr>
        <p:spPr>
          <a:xfrm>
            <a:off x="5966571" y="4392288"/>
            <a:ext cx="2029121" cy="369332"/>
          </a:xfrm>
          <a:prstGeom prst="rect">
            <a:avLst/>
          </a:prstGeom>
          <a:noFill/>
        </p:spPr>
        <p:txBody>
          <a:bodyPr wrap="square" rtlCol="0">
            <a:spAutoFit/>
          </a:bodyPr>
          <a:lstStyle/>
          <a:p>
            <a:r>
              <a:rPr lang="en-US" dirty="0">
                <a:solidFill>
                  <a:schemeClr val="tx1">
                    <a:alpha val="20000"/>
                  </a:schemeClr>
                </a:solidFill>
                <a:effectLst>
                  <a:outerShdw blurRad="50800" dist="50800" dir="5400000" algn="ctr" rotWithShape="0">
                    <a:srgbClr val="000000">
                      <a:alpha val="0"/>
                    </a:srgbClr>
                  </a:outerShdw>
                </a:effectLst>
              </a:rPr>
              <a:t>aegis4048.github.io</a:t>
            </a:r>
          </a:p>
        </p:txBody>
      </p:sp>
    </p:spTree>
    <p:extLst>
      <p:ext uri="{BB962C8B-B14F-4D97-AF65-F5344CB8AC3E}">
        <p14:creationId xmlns:p14="http://schemas.microsoft.com/office/powerpoint/2010/main" val="3765021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23607</TotalTime>
  <Words>2316</Words>
  <Application>Microsoft Macintosh PowerPoint</Application>
  <PresentationFormat>Widescreen</PresentationFormat>
  <Paragraphs>789</Paragraphs>
  <Slides>74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Cambria Math</vt:lpstr>
      <vt:lpstr>Ebrima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EricKim</dc:creator>
  <cp:lastModifiedBy>Eric</cp:lastModifiedBy>
  <cp:revision>100</cp:revision>
  <dcterms:created xsi:type="dcterms:W3CDTF">2019-06-09T22:06:01Z</dcterms:created>
  <dcterms:modified xsi:type="dcterms:W3CDTF">2019-07-22T18:26:02Z</dcterms:modified>
</cp:coreProperties>
</file>